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Roboto Condensed" panose="020F0502020204030204" pitchFamily="34" charset="0"/>
      <p:regular r:id="rId20"/>
      <p:bold r:id="rId21"/>
      <p:italic r:id="rId22"/>
      <p:boldItalic r:id="rId23"/>
    </p:embeddedFont>
    <p:embeddedFont>
      <p:font typeface="Roboto Condensed Bold" panose="02000000000000000000"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746966-906F-44D7-B9C1-11FB67BBF9C8}" v="3" dt="2024-09-07T08:33:15.4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77619" autoAdjust="0"/>
  </p:normalViewPr>
  <p:slideViewPr>
    <p:cSldViewPr>
      <p:cViewPr varScale="1">
        <p:scale>
          <a:sx n="65" d="100"/>
          <a:sy n="65" d="100"/>
        </p:scale>
        <p:origin x="1704"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255E506-2C30-4158-B1B6-C276C25B9168}" type="datetimeFigureOut">
              <a:rPr lang="he-IL" smtClean="0"/>
              <a:t>ד'.אלול.תשפ"ד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7EF8534D-2E39-484E-8801-A262FF3CEFD4}" type="slidenum">
              <a:rPr lang="he-IL" smtClean="0"/>
              <a:t>‹#›</a:t>
            </a:fld>
            <a:endParaRPr lang="he-IL"/>
          </a:p>
        </p:txBody>
      </p:sp>
    </p:spTree>
    <p:extLst>
      <p:ext uri="{BB962C8B-B14F-4D97-AF65-F5344CB8AC3E}">
        <p14:creationId xmlns:p14="http://schemas.microsoft.com/office/powerpoint/2010/main" val="421375732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Aptos" panose="020B0004020202020204" pitchFamily="34" charset="0"/>
                <a:cs typeface="Arial" panose="020B0604020202020204" pitchFamily="34" charset="0"/>
              </a:rPr>
              <a:t>Hello everyone, we are Bar Malka and Ofir Shahaf and our supervisor Dr. Naomi Unkelos Shpigel. Our project is an attendance management system for Carmey Gil Center. Before we start talking about the project, I want to tell you about Carmey Gil Center</a:t>
            </a:r>
            <a:r>
              <a:rPr lang="he-IL" sz="1200" kern="100" dirty="0">
                <a:effectLst/>
                <a:latin typeface="Aptos" panose="020B0004020202020204" pitchFamily="34" charset="0"/>
                <a:ea typeface="Aptos" panose="020B0004020202020204" pitchFamily="34" charset="0"/>
                <a:cs typeface="Arial" panose="020B0604020202020204" pitchFamily="34" charset="0"/>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1</a:t>
            </a:fld>
            <a:endParaRPr lang="he-IL"/>
          </a:p>
        </p:txBody>
      </p:sp>
    </p:spTree>
    <p:extLst>
      <p:ext uri="{BB962C8B-B14F-4D97-AF65-F5344CB8AC3E}">
        <p14:creationId xmlns:p14="http://schemas.microsoft.com/office/powerpoint/2010/main" val="1057524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"In this slide, we have the Class Diagram for our system. </a:t>
            </a:r>
          </a:p>
          <a:p>
            <a:pPr algn="l" rtl="0"/>
            <a:r>
              <a:rPr lang="en-US" dirty="0"/>
              <a:t>This diagram represents the structure of the system by showing the classes, their attributes, methods, and the relationships between them.</a:t>
            </a:r>
          </a:p>
          <a:p>
            <a:pPr algn="l"/>
            <a:r>
              <a:rPr lang="en-US" dirty="0"/>
              <a:t>Each class corresponds to a different part of the system. </a:t>
            </a:r>
          </a:p>
          <a:p>
            <a:endParaRPr lang="he-IL" dirty="0"/>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10</a:t>
            </a:fld>
            <a:endParaRPr lang="he-IL"/>
          </a:p>
        </p:txBody>
      </p:sp>
    </p:spTree>
    <p:extLst>
      <p:ext uri="{BB962C8B-B14F-4D97-AF65-F5344CB8AC3E}">
        <p14:creationId xmlns:p14="http://schemas.microsoft.com/office/powerpoint/2010/main" val="3055281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Ok, let's move on to example of the user screens. </a:t>
            </a:r>
          </a:p>
          <a:p>
            <a:pPr algn="l" rtl="0"/>
            <a:r>
              <a:rPr lang="en-US" dirty="0"/>
              <a:t>As you can see, the 'User' starts by selecting the picture of their guide.</a:t>
            </a:r>
          </a:p>
          <a:p>
            <a:pPr algn="l"/>
            <a:r>
              <a:rPr lang="en-US" dirty="0"/>
              <a:t> On this screen, they can also choose a different language.</a:t>
            </a:r>
          </a:p>
          <a:p>
            <a:pPr algn="l"/>
            <a:r>
              <a:rPr lang="en-US" dirty="0"/>
              <a:t> Next, they select their own picture, and finally, they choose an emoji that represents how they feel today.</a:t>
            </a:r>
            <a:endParaRPr lang="he-IL" dirty="0"/>
          </a:p>
          <a:p>
            <a:pPr marL="0" algn="r" defTabSz="914400" rtl="1" eaLnBrk="1" latinLnBrk="0" hangingPunct="1"/>
            <a:endParaRPr lang="he-IL" dirty="0"/>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11</a:t>
            </a:fld>
            <a:endParaRPr lang="he-IL"/>
          </a:p>
        </p:txBody>
      </p:sp>
    </p:spTree>
    <p:extLst>
      <p:ext uri="{BB962C8B-B14F-4D97-AF65-F5344CB8AC3E}">
        <p14:creationId xmlns:p14="http://schemas.microsoft.com/office/powerpoint/2010/main" val="3219932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In this slide, I will present the technologies we chose to implement our project and explain why we selected each of them</a:t>
            </a:r>
          </a:p>
          <a:p>
            <a:pPr algn="l"/>
            <a:endParaRPr lang="en-US" dirty="0"/>
          </a:p>
          <a:p>
            <a:pPr algn="l"/>
            <a:r>
              <a:rPr lang="en-US" b="1" dirty="0"/>
              <a:t>React JS:</a:t>
            </a:r>
            <a:r>
              <a:rPr lang="en-US" dirty="0"/>
              <a:t> We selected React JS for our system's frontend because it's great for making dynamic and responsive interfaces.</a:t>
            </a:r>
          </a:p>
          <a:p>
            <a:pPr algn="l"/>
            <a:r>
              <a:rPr lang="en-US" dirty="0"/>
              <a:t> It helps us create a user-friendly design that works well on different devices, like touch-screen TVs. </a:t>
            </a:r>
          </a:p>
          <a:p>
            <a:pPr algn="l"/>
            <a:r>
              <a:rPr lang="en-US" dirty="0"/>
              <a:t>This is important because it meets the needs of all users at the center.</a:t>
            </a:r>
          </a:p>
          <a:p>
            <a:pPr algn="l"/>
            <a:r>
              <a:rPr lang="en-US" dirty="0"/>
              <a:t>.</a:t>
            </a:r>
          </a:p>
          <a:p>
            <a:pPr algn="l"/>
            <a:r>
              <a:rPr lang="en-US" b="1" dirty="0"/>
              <a:t>Node.js and Express.js</a:t>
            </a:r>
            <a:r>
              <a:rPr lang="en-US" dirty="0"/>
              <a:t>: For the backend, we chose Node.js with Express.js because they handle multiple tasks efficiently, ensuring smooth and real-time processing of attendance and emotional data.</a:t>
            </a:r>
          </a:p>
          <a:p>
            <a:pPr algn="l"/>
            <a:endParaRPr lang="en-US" dirty="0"/>
          </a:p>
          <a:p>
            <a:pPr algn="l"/>
            <a:r>
              <a:rPr lang="en-US" b="1" dirty="0"/>
              <a:t>MongoDB</a:t>
            </a:r>
            <a:r>
              <a:rPr lang="en-US" dirty="0"/>
              <a:t>: We selected MongoDB as our database because it's flexible and fast, perfect for storing and managing the data types we need.</a:t>
            </a:r>
          </a:p>
          <a:p>
            <a:pPr algn="l"/>
            <a:endParaRPr lang="en-US" dirty="0"/>
          </a:p>
          <a:p>
            <a:pPr algn="l"/>
            <a:r>
              <a:rPr lang="en-US" b="1" dirty="0"/>
              <a:t>D3.js : </a:t>
            </a:r>
            <a:r>
              <a:rPr lang="en-US" dirty="0"/>
              <a:t>Lastly, we will use D3.js for data visualization, which will help us to create clear and interactive reports for the stuff members.</a:t>
            </a:r>
            <a:endParaRPr lang="he-IL" dirty="0"/>
          </a:p>
          <a:p>
            <a:pPr algn="l"/>
            <a:endParaRPr lang="he-IL" dirty="0"/>
          </a:p>
          <a:p>
            <a:pPr algn="l"/>
            <a:endParaRPr lang="he-IL"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now let's move on to the architecture of our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there's a two-way communication between the Frontend and the Backend, , which is handled using REST 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dirty="0"/>
              <a:t>The Backend also has a two-way connection with the Reporting and Analysis, where reports are generated. This connection ensures that the necessary data is sent and received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dirty="0"/>
              <a:t>Additionally, there's a two-way communication between the Backend and MongoDB, which is managed using MongoDB queries. This allows the Backend to store and retrieve data as needed.</a:t>
            </a:r>
          </a:p>
          <a:p>
            <a:pPr algn="l"/>
            <a:endParaRPr lang="en-US" dirty="0"/>
          </a:p>
          <a:p>
            <a:pPr marL="0" algn="r" defTabSz="914400" rtl="1" eaLnBrk="1" latinLnBrk="0" hangingPunct="1"/>
            <a:endParaRPr lang="he-IL" dirty="0"/>
          </a:p>
          <a:p>
            <a:endParaRPr lang="he-IL" dirty="0"/>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12</a:t>
            </a:fld>
            <a:endParaRPr lang="he-IL"/>
          </a:p>
        </p:txBody>
      </p:sp>
    </p:spTree>
    <p:extLst>
      <p:ext uri="{BB962C8B-B14F-4D97-AF65-F5344CB8AC3E}">
        <p14:creationId xmlns:p14="http://schemas.microsoft.com/office/powerpoint/2010/main" val="3987648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1" dirty="0"/>
              <a:t>1</a:t>
            </a:r>
            <a:r>
              <a:rPr lang="he-IL" sz="1200" b="1" dirty="0"/>
              <a:t>.</a:t>
            </a:r>
            <a:r>
              <a:rPr lang="en-US" sz="1200" b="1" dirty="0"/>
              <a:t> Ensuring Staff Can Use the System Independently</a:t>
            </a:r>
            <a:endParaRPr lang="en-US" sz="1200" dirty="0"/>
          </a:p>
          <a:p>
            <a:pPr algn="l" rtl="0"/>
            <a:r>
              <a:rPr lang="en-US" sz="1200" dirty="0"/>
              <a:t>One of the biggest challenges will be building a system that the staff can manage on their own in the future, without needing our help. Given their limited knowledge of technology</a:t>
            </a:r>
            <a:r>
              <a:rPr lang="he-IL" sz="1200" dirty="0"/>
              <a:t>.</a:t>
            </a:r>
          </a:p>
          <a:p>
            <a:pPr algn="l" rtl="0"/>
            <a:endParaRPr lang="en-US" sz="1200" dirty="0"/>
          </a:p>
          <a:p>
            <a:pPr algn="l" rtl="0"/>
            <a:r>
              <a:rPr lang="en-US" sz="1200" b="1" dirty="0"/>
              <a:t>2. Meeting Deadlines and Allowing Time for Testing</a:t>
            </a:r>
          </a:p>
          <a:p>
            <a:pPr algn="l" rtl="0"/>
            <a:r>
              <a:rPr lang="en-US" sz="1200" dirty="0"/>
              <a:t>Another challenge is that we want to finish the project at least one month before the final deadline. This will give us enough time to do thorough testing and make sure the integration goes smoothly.</a:t>
            </a:r>
            <a:endParaRPr lang="he-IL" sz="1200" dirty="0"/>
          </a:p>
          <a:p>
            <a:pPr algn="l" rtl="0"/>
            <a:endParaRPr lang="en-US" sz="1200" dirty="0"/>
          </a:p>
          <a:p>
            <a:pPr algn="l" rtl="0"/>
            <a:r>
              <a:rPr lang="en-US" sz="1200" b="1" dirty="0"/>
              <a:t>3. Optimizing for Different Devices</a:t>
            </a:r>
          </a:p>
          <a:p>
            <a:pPr algn="l" rtl="0"/>
            <a:r>
              <a:rPr lang="en-US" sz="1200" dirty="0"/>
              <a:t>Another challenge will be making sure the system works well on different devices, like iPad, phones . </a:t>
            </a:r>
          </a:p>
          <a:p>
            <a:pPr marL="0" algn="l" defTabSz="914400" rtl="0" eaLnBrk="1" latinLnBrk="0" hangingPunct="1"/>
            <a:endParaRPr lang="he-IL" dirty="0"/>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13</a:t>
            </a:fld>
            <a:endParaRPr lang="he-IL"/>
          </a:p>
        </p:txBody>
      </p:sp>
    </p:spTree>
    <p:extLst>
      <p:ext uri="{BB962C8B-B14F-4D97-AF65-F5344CB8AC3E}">
        <p14:creationId xmlns:p14="http://schemas.microsoft.com/office/powerpoint/2010/main" val="610120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During the first month of implementing the system we are going to perform a System Usability Scale to get feedback for the use of the system. In this month we will observe about the service recipients using in the system and pay attention about their difficult in the process in goal to solve theme. In addition to performing the attendance process in the system, the staff member continue will mark attendance manually including the selected emotion.</a:t>
            </a:r>
          </a:p>
          <a:p>
            <a:pPr algn="l"/>
            <a:r>
              <a:rPr lang="en-US" dirty="0"/>
              <a:t>We aim that 85% of the users use the system without help. we follow about they problems and solve theme. </a:t>
            </a:r>
          </a:p>
          <a:p>
            <a:pPr algn="l"/>
            <a:r>
              <a:rPr lang="en-US" dirty="0"/>
              <a:t>We aim that the accuracy of the system is at least 95%, meaning the information in the system match to information in manually log of staff member.</a:t>
            </a:r>
          </a:p>
          <a:p>
            <a:pPr algn="l"/>
            <a:r>
              <a:rPr lang="en-US" dirty="0"/>
              <a:t>in order to achieving 99% uptime, during testing we will check the system runs smoothly without major interruptions. Any problem will be resolved immediately to ensure reliability.</a:t>
            </a:r>
            <a:endParaRPr lang="he-IL" dirty="0"/>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14</a:t>
            </a:fld>
            <a:endParaRPr lang="he-IL"/>
          </a:p>
        </p:txBody>
      </p:sp>
    </p:spTree>
    <p:extLst>
      <p:ext uri="{BB962C8B-B14F-4D97-AF65-F5344CB8AC3E}">
        <p14:creationId xmlns:p14="http://schemas.microsoft.com/office/powerpoint/2010/main" val="1677122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15</a:t>
            </a:fld>
            <a:endParaRPr lang="he-IL"/>
          </a:p>
        </p:txBody>
      </p:sp>
    </p:spTree>
    <p:extLst>
      <p:ext uri="{BB962C8B-B14F-4D97-AF65-F5344CB8AC3E}">
        <p14:creationId xmlns:p14="http://schemas.microsoft.com/office/powerpoint/2010/main" val="1308945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Now we will love to answer questions </a:t>
            </a:r>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16</a:t>
            </a:fld>
            <a:endParaRPr lang="he-IL"/>
          </a:p>
        </p:txBody>
      </p:sp>
    </p:spTree>
    <p:extLst>
      <p:ext uri="{BB962C8B-B14F-4D97-AF65-F5344CB8AC3E}">
        <p14:creationId xmlns:p14="http://schemas.microsoft.com/office/powerpoint/2010/main" val="2407520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kern="0" dirty="0">
                <a:effectLst/>
                <a:latin typeface="Arial" panose="020B0604020202020204" pitchFamily="34" charset="0"/>
                <a:ea typeface="Times New Roman" panose="02020603050405020304" pitchFamily="18" charset="0"/>
                <a:cs typeface="Arial" panose="020B0604020202020204" pitchFamily="34" charset="0"/>
              </a:rPr>
              <a:t>Carmey Gil Center is a place for people with intellectual and physical disability. The center allows them to meet other people with disabilities like them and spend time with them.</a:t>
            </a:r>
          </a:p>
          <a:p>
            <a:pPr algn="l" rtl="0"/>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algn="l" rtl="1"/>
            <a:r>
              <a:rPr lang="en-US" sz="1200" kern="0" dirty="0">
                <a:effectLst/>
                <a:latin typeface="Arial" panose="020B0604020202020204" pitchFamily="34" charset="0"/>
                <a:ea typeface="Times New Roman" panose="02020603050405020304" pitchFamily="18" charset="0"/>
                <a:cs typeface="Arial" panose="020B0604020202020204" pitchFamily="34" charset="0"/>
              </a:rPr>
              <a:t>The people in the center are divided to groups according to their level of abilities. Each group has a guide who helps them with their daily tasks. Every day the people do work for factories in the area and at the end of the month they get a salary for the work.</a:t>
            </a:r>
            <a:endParaRPr lang="he-IL" sz="1200" kern="0" dirty="0">
              <a:effectLst/>
              <a:latin typeface="Arial" panose="020B0604020202020204" pitchFamily="34" charset="0"/>
              <a:ea typeface="Times New Roman" panose="02020603050405020304" pitchFamily="18" charset="0"/>
              <a:cs typeface="Arial" panose="020B0604020202020204" pitchFamily="34" charset="0"/>
            </a:endParaRPr>
          </a:p>
          <a:p>
            <a:pPr algn="l" rtl="1"/>
            <a:r>
              <a:rPr lang="en-US" sz="1200" b="1" kern="0" dirty="0">
                <a:effectLst/>
                <a:latin typeface="Arial" panose="020B0604020202020204" pitchFamily="34" charset="0"/>
                <a:ea typeface="Times New Roman" panose="02020603050405020304" pitchFamily="18" charset="0"/>
                <a:cs typeface="Arial" panose="020B0604020202020204" pitchFamily="34" charset="0"/>
              </a:rPr>
              <a: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algn="l" rtl="0"/>
            <a:r>
              <a:rPr lang="en-US" sz="1200" kern="0" dirty="0">
                <a:effectLst/>
                <a:latin typeface="Arial" panose="020B0604020202020204" pitchFamily="34" charset="0"/>
                <a:ea typeface="Times New Roman" panose="02020603050405020304" pitchFamily="18" charset="0"/>
                <a:cs typeface="Arial" panose="020B0604020202020204" pitchFamily="34" charset="0"/>
              </a:rPr>
              <a:t>The main difficult of the staff in Carmey Gil is tracking the attendance. Today attendance done manually and as a result makes tracking difficult.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endParaRPr lang="he-IL" sz="1200" dirty="0"/>
          </a:p>
          <a:p>
            <a:endParaRPr lang="he-IL" dirty="0"/>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2</a:t>
            </a:fld>
            <a:endParaRPr lang="he-IL"/>
          </a:p>
        </p:txBody>
      </p:sp>
    </p:spTree>
    <p:extLst>
      <p:ext uri="{BB962C8B-B14F-4D97-AF65-F5344CB8AC3E}">
        <p14:creationId xmlns:p14="http://schemas.microsoft.com/office/powerpoint/2010/main" val="222342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0"/>
            <a:r>
              <a:rPr lang="en-US" sz="1200" b="1" dirty="0">
                <a:effectLst/>
                <a:latin typeface="Times New Roman" panose="02020603050405020304" pitchFamily="18" charset="0"/>
                <a:ea typeface="Times New Roman" panose="02020603050405020304" pitchFamily="18" charset="0"/>
              </a:rPr>
              <a:t>We started by</a:t>
            </a:r>
            <a:r>
              <a:rPr lang="en-US" sz="1200" dirty="0">
                <a:effectLst/>
                <a:latin typeface="Times New Roman" panose="02020603050405020304" pitchFamily="18" charset="0"/>
                <a:ea typeface="Times New Roman" panose="02020603050405020304" pitchFamily="18" charset="0"/>
              </a:rPr>
              <a:t> visiting Carmey Gil Center, meeting the staff, and touring in place.</a:t>
            </a:r>
          </a:p>
          <a:p>
            <a:pPr algn="l" rtl="0"/>
            <a:r>
              <a:rPr lang="en-US" sz="1200" b="1" dirty="0">
                <a:effectLst/>
                <a:latin typeface="Times New Roman" panose="02020603050405020304" pitchFamily="18" charset="0"/>
                <a:ea typeface="Times New Roman" panose="02020603050405020304" pitchFamily="18" charset="0"/>
              </a:rPr>
              <a:t>Next, we</a:t>
            </a:r>
            <a:r>
              <a:rPr lang="en-US" sz="1200" dirty="0">
                <a:effectLst/>
                <a:latin typeface="Times New Roman" panose="02020603050405020304" pitchFamily="18" charset="0"/>
                <a:ea typeface="Times New Roman" panose="02020603050405020304" pitchFamily="18" charset="0"/>
              </a:rPr>
              <a:t> defined the main problem based on our meeting with the staff.</a:t>
            </a:r>
          </a:p>
          <a:p>
            <a:pPr algn="l" rtl="0"/>
            <a:r>
              <a:rPr lang="en-US" sz="1200" b="1" dirty="0">
                <a:effectLst/>
                <a:latin typeface="Times New Roman" panose="02020603050405020304" pitchFamily="18" charset="0"/>
                <a:ea typeface="Times New Roman" panose="02020603050405020304" pitchFamily="18" charset="0"/>
              </a:rPr>
              <a:t>Then, we</a:t>
            </a:r>
            <a:r>
              <a:rPr lang="en-US" sz="1200" dirty="0">
                <a:effectLst/>
                <a:latin typeface="Times New Roman" panose="02020603050405020304" pitchFamily="18" charset="0"/>
                <a:ea typeface="Times New Roman" panose="02020603050405020304" pitchFamily="18" charset="0"/>
              </a:rPr>
              <a:t> created a list of requirements based on what the staff needed.</a:t>
            </a:r>
          </a:p>
          <a:p>
            <a:pPr algn="l" rtl="0"/>
            <a:r>
              <a:rPr lang="en-US" sz="1200" b="1" dirty="0">
                <a:effectLst/>
                <a:latin typeface="Times New Roman" panose="02020603050405020304" pitchFamily="18" charset="0"/>
                <a:ea typeface="Times New Roman" panose="02020603050405020304" pitchFamily="18" charset="0"/>
              </a:rPr>
              <a:t>After that, we</a:t>
            </a:r>
            <a:r>
              <a:rPr lang="en-US" sz="1200" dirty="0">
                <a:effectLst/>
                <a:latin typeface="Times New Roman" panose="02020603050405020304" pitchFamily="18" charset="0"/>
                <a:ea typeface="Times New Roman" panose="02020603050405020304" pitchFamily="18" charset="0"/>
              </a:rPr>
              <a:t> did research to learn how to design the system for people with special needs.</a:t>
            </a:r>
          </a:p>
          <a:p>
            <a:pPr algn="l" rtl="0"/>
            <a:r>
              <a:rPr lang="en-US" sz="1200" b="1" dirty="0">
                <a:effectLst/>
                <a:latin typeface="Times New Roman" panose="02020603050405020304" pitchFamily="18" charset="0"/>
                <a:ea typeface="Times New Roman" panose="02020603050405020304" pitchFamily="18" charset="0"/>
              </a:rPr>
              <a:t>We then</a:t>
            </a:r>
            <a:r>
              <a:rPr lang="en-US" sz="1200" dirty="0">
                <a:effectLst/>
                <a:latin typeface="Times New Roman" panose="02020603050405020304" pitchFamily="18" charset="0"/>
                <a:ea typeface="Times New Roman" panose="02020603050405020304" pitchFamily="18" charset="0"/>
              </a:rPr>
              <a:t> made diagrams to show how the system will work.</a:t>
            </a:r>
          </a:p>
          <a:p>
            <a:pPr algn="l" rtl="0"/>
            <a:r>
              <a:rPr lang="en-US" sz="1200" b="1" dirty="0">
                <a:effectLst/>
                <a:latin typeface="Times New Roman" panose="02020603050405020304" pitchFamily="18" charset="0"/>
                <a:ea typeface="Times New Roman" panose="02020603050405020304" pitchFamily="18" charset="0"/>
              </a:rPr>
              <a:t>Following that, we</a:t>
            </a:r>
            <a:r>
              <a:rPr lang="en-US" sz="1200" dirty="0">
                <a:effectLst/>
                <a:latin typeface="Times New Roman" panose="02020603050405020304" pitchFamily="18" charset="0"/>
                <a:ea typeface="Times New Roman" panose="02020603050405020304" pitchFamily="18" charset="0"/>
              </a:rPr>
              <a:t> designed the system’s screens base on rooms design at Carmey Gil.</a:t>
            </a:r>
          </a:p>
          <a:p>
            <a:pPr algn="l" rtl="0"/>
            <a:r>
              <a:rPr lang="en-US" sz="1200" b="1" dirty="0">
                <a:effectLst/>
                <a:latin typeface="Times New Roman" panose="02020603050405020304" pitchFamily="18" charset="0"/>
                <a:ea typeface="Times New Roman" panose="02020603050405020304" pitchFamily="18" charset="0"/>
              </a:rPr>
              <a:t>We also</a:t>
            </a:r>
            <a:r>
              <a:rPr lang="en-US" sz="1200" dirty="0">
                <a:effectLst/>
                <a:latin typeface="Times New Roman" panose="02020603050405020304" pitchFamily="18" charset="0"/>
                <a:ea typeface="Times New Roman" panose="02020603050405020304" pitchFamily="18" charset="0"/>
              </a:rPr>
              <a:t> chose the best technologies and tools to build the system.</a:t>
            </a:r>
          </a:p>
          <a:p>
            <a:pPr algn="l" rtl="0"/>
            <a:r>
              <a:rPr lang="en-US" sz="1200" b="1" dirty="0">
                <a:effectLst/>
                <a:latin typeface="Times New Roman" panose="02020603050405020304" pitchFamily="18" charset="0"/>
                <a:ea typeface="Times New Roman" panose="02020603050405020304" pitchFamily="18" charset="0"/>
              </a:rPr>
              <a:t>Later, we</a:t>
            </a:r>
            <a:r>
              <a:rPr lang="en-US" sz="1200" dirty="0">
                <a:effectLst/>
                <a:latin typeface="Times New Roman" panose="02020603050405020304" pitchFamily="18" charset="0"/>
                <a:ea typeface="Times New Roman" panose="02020603050405020304" pitchFamily="18" charset="0"/>
              </a:rPr>
              <a:t> had a Zoom meeting with the staff to present our ideas and get their feedback.</a:t>
            </a:r>
          </a:p>
          <a:p>
            <a:pPr algn="l" rtl="0"/>
            <a:r>
              <a:rPr lang="en-US" sz="1200" b="1" dirty="0">
                <a:effectLst/>
                <a:latin typeface="Times New Roman" panose="02020603050405020304" pitchFamily="18" charset="0"/>
                <a:ea typeface="Times New Roman" panose="02020603050405020304" pitchFamily="18" charset="0"/>
              </a:rPr>
              <a:t>Finally, we</a:t>
            </a:r>
            <a:r>
              <a:rPr lang="en-US" sz="1200" dirty="0">
                <a:effectLst/>
                <a:latin typeface="Times New Roman" panose="02020603050405020304" pitchFamily="18" charset="0"/>
                <a:ea typeface="Times New Roman" panose="02020603050405020304" pitchFamily="18" charset="0"/>
              </a:rPr>
              <a:t> looked at different hardware options to make sure the system would work well at the center.</a:t>
            </a:r>
          </a:p>
          <a:p>
            <a:pPr algn="l" rtl="0"/>
            <a:endParaRPr lang="he-IL" dirty="0"/>
          </a:p>
          <a:p>
            <a:pPr algn="l" rtl="0"/>
            <a:endParaRPr lang="he-IL" dirty="0"/>
          </a:p>
          <a:p>
            <a:pPr algn="l" rtl="0"/>
            <a:endParaRPr lang="he-IL" dirty="0"/>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3</a:t>
            </a:fld>
            <a:endParaRPr lang="he-IL"/>
          </a:p>
        </p:txBody>
      </p:sp>
    </p:spTree>
    <p:extLst>
      <p:ext uri="{BB962C8B-B14F-4D97-AF65-F5344CB8AC3E}">
        <p14:creationId xmlns:p14="http://schemas.microsoft.com/office/powerpoint/2010/main" val="425987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r>
              <a:rPr lang="en-US" dirty="0"/>
              <a:t>To better understand and address the needs of the Carmey Gil Center, we held two meetings with their staff.</a:t>
            </a:r>
          </a:p>
          <a:p>
            <a:pPr marL="0" algn="l" defTabSz="914400" rtl="0" eaLnBrk="1" latinLnBrk="0" hangingPunct="1"/>
            <a:endParaRPr lang="he-IL" dirty="0"/>
          </a:p>
          <a:p>
            <a:pPr marL="0" algn="l" defTabSz="914400" rtl="0" eaLnBrk="1" latinLnBrk="0" hangingPunct="1"/>
            <a:r>
              <a:rPr lang="en-US" dirty="0"/>
              <a:t>In our first meeting with staff, they highlighted the need to replace their manual attendance with a self-check-in system and suggested tracking emotional states.</a:t>
            </a:r>
            <a:endParaRPr lang="he-IL" dirty="0"/>
          </a:p>
          <a:p>
            <a:pPr marL="0" algn="l" defTabSz="914400" rtl="0" eaLnBrk="1" latinLnBrk="0" hangingPunct="1"/>
            <a:r>
              <a:rPr lang="en-US" dirty="0"/>
              <a:t> We also noticed that many participants have low literacy levels, so we decided to focus on a image-based interface.</a:t>
            </a:r>
            <a:endParaRPr lang="he-IL" dirty="0"/>
          </a:p>
          <a:p>
            <a:pPr marL="0" algn="l" defTabSz="914400" rtl="0" eaLnBrk="1" latinLnBrk="0" hangingPunct="1"/>
            <a:endParaRPr lang="en-US" dirty="0"/>
          </a:p>
          <a:p>
            <a:pPr marL="0" algn="l" defTabSz="914400" rtl="0" eaLnBrk="1" latinLnBrk="0" hangingPunct="1"/>
            <a:r>
              <a:rPr lang="en-US" dirty="0"/>
              <a:t>In our second meeting, we adjusted our approach based on their feedback. </a:t>
            </a:r>
            <a:endParaRPr lang="he-IL" dirty="0"/>
          </a:p>
          <a:p>
            <a:pPr marL="0" algn="l" defTabSz="914400" rtl="0" eaLnBrk="1" latinLnBrk="0" hangingPunct="1"/>
            <a:r>
              <a:rPr lang="en-US" dirty="0"/>
              <a:t>We simplified the login process and We realized it’s important to think about the center’s current setup and budget to make sure </a:t>
            </a:r>
            <a:r>
              <a:rPr lang="he-IL" dirty="0"/>
              <a:t>׳ק </a:t>
            </a:r>
            <a:r>
              <a:rPr lang="en-US" dirty="0"/>
              <a:t>we will be able to complete the project in the future."</a:t>
            </a:r>
            <a:endParaRPr lang="he-IL" b="1" dirty="0"/>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4</a:t>
            </a:fld>
            <a:endParaRPr lang="he-IL"/>
          </a:p>
        </p:txBody>
      </p:sp>
    </p:spTree>
    <p:extLst>
      <p:ext uri="{BB962C8B-B14F-4D97-AF65-F5344CB8AC3E}">
        <p14:creationId xmlns:p14="http://schemas.microsoft.com/office/powerpoint/2010/main" val="206320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1" eaLnBrk="1" latinLnBrk="0" hangingPunct="1"/>
            <a:r>
              <a:rPr lang="en-US" dirty="0"/>
              <a:t>After we talked about the needs and the process, we can talk about our system.</a:t>
            </a:r>
          </a:p>
          <a:p>
            <a:pPr marL="0" algn="l" defTabSz="914400" rtl="1" eaLnBrk="1" latinLnBrk="0" hangingPunct="1"/>
            <a:r>
              <a:rPr lang="en-US" dirty="0"/>
              <a:t>Today a staff member waits at the entry of the center and marks everyone who arrives. Our system replaces the staff member and he can be freed for other tasks.</a:t>
            </a:r>
          </a:p>
          <a:p>
            <a:pPr marL="0" algn="l" defTabSz="914400" rtl="1" eaLnBrk="1" latinLnBrk="0" hangingPunct="1"/>
            <a:r>
              <a:rPr lang="en-US" dirty="0"/>
              <a:t>A system identify the emotional problems of the people and alerts the manager about it, so the staff can solve these problems immediately.</a:t>
            </a:r>
          </a:p>
          <a:p>
            <a:pPr marL="0" algn="l" defTabSz="914400" rtl="1" eaLnBrk="1" latinLnBrk="0" hangingPunct="1"/>
            <a:r>
              <a:rPr lang="en-US" dirty="0"/>
              <a:t>Reports generated in the system provide the staff important information about the mood and attendance. This way the system helps the staff to manage the people in a better way.</a:t>
            </a:r>
          </a:p>
          <a:p>
            <a:pPr marL="0" algn="l" defTabSz="914400" rtl="1" eaLnBrk="1" latinLnBrk="0" hangingPunct="1"/>
            <a:endParaRPr lang="en-US" dirty="0"/>
          </a:p>
          <a:p>
            <a:pPr marL="0" algn="l" defTabSz="914400" rtl="1" eaLnBrk="1" latinLnBrk="0" hangingPunct="1"/>
            <a:endParaRPr lang="he-IL" dirty="0"/>
          </a:p>
          <a:p>
            <a:pPr marL="0" algn="l" defTabSz="914400" rtl="1" eaLnBrk="1" latinLnBrk="0" hangingPunct="1"/>
            <a:endParaRPr lang="he-IL" dirty="0"/>
          </a:p>
          <a:p>
            <a:pPr marL="0" algn="l" defTabSz="914400" rtl="1" eaLnBrk="1" latinLnBrk="0" hangingPunct="1"/>
            <a:endParaRPr lang="he-IL" dirty="0"/>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5</a:t>
            </a:fld>
            <a:endParaRPr lang="he-IL"/>
          </a:p>
        </p:txBody>
      </p:sp>
    </p:spTree>
    <p:extLst>
      <p:ext uri="{BB962C8B-B14F-4D97-AF65-F5344CB8AC3E}">
        <p14:creationId xmlns:p14="http://schemas.microsoft.com/office/powerpoint/2010/main" val="4234318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6</a:t>
            </a:fld>
            <a:endParaRPr lang="he-IL"/>
          </a:p>
        </p:txBody>
      </p:sp>
    </p:spTree>
    <p:extLst>
      <p:ext uri="{BB962C8B-B14F-4D97-AF65-F5344CB8AC3E}">
        <p14:creationId xmlns:p14="http://schemas.microsoft.com/office/powerpoint/2010/main" val="285998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Now we will continue with the non-functional requirements.</a:t>
            </a:r>
          </a:p>
          <a:p>
            <a:pPr algn="l" rtl="0"/>
            <a:r>
              <a:rPr lang="en-US" dirty="0"/>
              <a:t>ISO 9241-171 is a standard that presents system instructions for people with special needs.</a:t>
            </a:r>
          </a:p>
          <a:p>
            <a:pPr algn="l" rtl="0"/>
            <a:r>
              <a:rPr lang="en-US" dirty="0"/>
              <a:t>Next requirement The time that will pass between the end of the process until the system ready for using will be short.</a:t>
            </a:r>
          </a:p>
          <a:p>
            <a:pPr algn="l" rtl="0"/>
            <a:r>
              <a:rPr lang="en-US" dirty="0"/>
              <a:t>Increasing the number of users will not affect on the work of the system.</a:t>
            </a:r>
          </a:p>
          <a:p>
            <a:pPr algn="l" rtl="0"/>
            <a:r>
              <a:rPr lang="en-US" dirty="0"/>
              <a:t>We  aim the system will available all the time.</a:t>
            </a:r>
          </a:p>
          <a:p>
            <a:pPr algn="l" rtl="0"/>
            <a:r>
              <a:rPr lang="en-US" dirty="0"/>
              <a:t>The last allow better management of staff member.</a:t>
            </a:r>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7</a:t>
            </a:fld>
            <a:endParaRPr lang="he-IL"/>
          </a:p>
        </p:txBody>
      </p:sp>
    </p:spTree>
    <p:extLst>
      <p:ext uri="{BB962C8B-B14F-4D97-AF65-F5344CB8AC3E}">
        <p14:creationId xmlns:p14="http://schemas.microsoft.com/office/powerpoint/2010/main" val="2809295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"Ok, thank you Ofir. I will continue now.</a:t>
            </a:r>
          </a:p>
          <a:p>
            <a:pPr algn="l"/>
            <a:r>
              <a:rPr lang="en-US" dirty="0"/>
              <a:t>In this slide, I'm showing the Use Case diagram for our system. </a:t>
            </a:r>
            <a:endParaRPr lang="he-IL" dirty="0"/>
          </a:p>
          <a:p>
            <a:pPr algn="l"/>
            <a:r>
              <a:rPr lang="en-US" dirty="0"/>
              <a:t>This diagram helps us understand how different users will interact with the system. </a:t>
            </a:r>
            <a:endParaRPr lang="he-IL" dirty="0"/>
          </a:p>
          <a:p>
            <a:pPr algn="l"/>
            <a:endParaRPr lang="he-IL" dirty="0"/>
          </a:p>
          <a:p>
            <a:pPr algn="l"/>
            <a:r>
              <a:rPr lang="en-US" dirty="0"/>
              <a:t>Now, let's go over the main options available to each user in the system...</a:t>
            </a:r>
          </a:p>
          <a:p>
            <a:pPr algn="l"/>
            <a:r>
              <a:rPr lang="en-US" dirty="0"/>
              <a:t>The 'Staff Member' is responsible for managing users in the system. </a:t>
            </a:r>
          </a:p>
          <a:p>
            <a:pPr algn="l"/>
            <a:r>
              <a:rPr lang="en-US" dirty="0"/>
              <a:t>This includes adding, removing, and editing user profiles, generating reports, confirming attendance, and assigning users to guides. </a:t>
            </a:r>
          </a:p>
          <a:p>
            <a:pPr algn="l"/>
            <a:endParaRPr lang="he-IL" dirty="0"/>
          </a:p>
          <a:p>
            <a:pPr algn="l"/>
            <a:r>
              <a:rPr lang="en-US" dirty="0"/>
              <a:t>The user's interaction with the system includes: select mood , ….</a:t>
            </a:r>
          </a:p>
          <a:p>
            <a:pPr algn="l" rtl="0"/>
            <a:endParaRPr lang="he-IL" dirty="0"/>
          </a:p>
          <a:p>
            <a:pPr algn="l" rtl="0"/>
            <a:r>
              <a:rPr lang="en-US" dirty="0"/>
              <a:t>manager' has the ability to manage staff members, including editing their permissions.</a:t>
            </a:r>
          </a:p>
          <a:p>
            <a:pPr marL="0" algn="l" defTabSz="914400" rtl="1" eaLnBrk="1" latinLnBrk="0" hangingPunct="1"/>
            <a:endParaRPr lang="he-IL" dirty="0"/>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8</a:t>
            </a:fld>
            <a:endParaRPr lang="he-IL"/>
          </a:p>
        </p:txBody>
      </p:sp>
    </p:spTree>
    <p:extLst>
      <p:ext uri="{BB962C8B-B14F-4D97-AF65-F5344CB8AC3E}">
        <p14:creationId xmlns:p14="http://schemas.microsoft.com/office/powerpoint/2010/main" val="1768943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"In this slide, we have the Class Diagram for our system. </a:t>
            </a:r>
          </a:p>
          <a:p>
            <a:pPr algn="l"/>
            <a:r>
              <a:rPr lang="en-US" dirty="0"/>
              <a:t>This diagram represents the structure of the system by showing the classes, their attributes, methods, and the relationships between them.</a:t>
            </a:r>
          </a:p>
          <a:p>
            <a:pPr algn="l" rtl="0"/>
            <a:r>
              <a:rPr lang="en-US" dirty="0"/>
              <a:t>Each class corresponds to a different part of the system. </a:t>
            </a:r>
          </a:p>
          <a:p>
            <a:endParaRPr lang="he-IL" dirty="0"/>
          </a:p>
          <a:p>
            <a:pPr algn="l" rtl="0"/>
            <a:endParaRPr lang="he-IL" dirty="0"/>
          </a:p>
        </p:txBody>
      </p:sp>
      <p:sp>
        <p:nvSpPr>
          <p:cNvPr id="4" name="מציין מיקום של מספר שקופית 3"/>
          <p:cNvSpPr>
            <a:spLocks noGrp="1"/>
          </p:cNvSpPr>
          <p:nvPr>
            <p:ph type="sldNum" sz="quarter" idx="5"/>
          </p:nvPr>
        </p:nvSpPr>
        <p:spPr/>
        <p:txBody>
          <a:bodyPr/>
          <a:lstStyle/>
          <a:p>
            <a:fld id="{7EF8534D-2E39-484E-8801-A262FF3CEFD4}" type="slidenum">
              <a:rPr lang="he-IL" smtClean="0"/>
              <a:t>9</a:t>
            </a:fld>
            <a:endParaRPr lang="he-IL"/>
          </a:p>
        </p:txBody>
      </p:sp>
    </p:spTree>
    <p:extLst>
      <p:ext uri="{BB962C8B-B14F-4D97-AF65-F5344CB8AC3E}">
        <p14:creationId xmlns:p14="http://schemas.microsoft.com/office/powerpoint/2010/main" val="1214465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svg"/><Relationship Id="rId5" Type="http://schemas.openxmlformats.org/officeDocument/2006/relationships/image" Target="../media/image45.svg"/><Relationship Id="rId10" Type="http://schemas.openxmlformats.org/officeDocument/2006/relationships/image" Target="../media/image4.png"/><Relationship Id="rId4" Type="http://schemas.openxmlformats.org/officeDocument/2006/relationships/image" Target="../media/image44.png"/><Relationship Id="rId9"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4.png"/><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svg"/><Relationship Id="rId5" Type="http://schemas.openxmlformats.org/officeDocument/2006/relationships/image" Target="../media/image45.svg"/><Relationship Id="rId10" Type="http://schemas.openxmlformats.org/officeDocument/2006/relationships/image" Target="../media/image4.png"/><Relationship Id="rId4" Type="http://schemas.openxmlformats.org/officeDocument/2006/relationships/image" Target="../media/image44.png"/><Relationship Id="rId9" Type="http://schemas.openxmlformats.org/officeDocument/2006/relationships/image" Target="../media/image7.svg"/><Relationship Id="rId14"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svg"/><Relationship Id="rId5" Type="http://schemas.openxmlformats.org/officeDocument/2006/relationships/image" Target="../media/image45.svg"/><Relationship Id="rId10" Type="http://schemas.openxmlformats.org/officeDocument/2006/relationships/image" Target="../media/image4.png"/><Relationship Id="rId4" Type="http://schemas.openxmlformats.org/officeDocument/2006/relationships/image" Target="../media/image44.png"/><Relationship Id="rId9" Type="http://schemas.openxmlformats.org/officeDocument/2006/relationships/image" Target="../media/image7.sv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8.svg"/><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svg"/><Relationship Id="rId5" Type="http://schemas.openxmlformats.org/officeDocument/2006/relationships/image" Target="../media/image45.svg"/><Relationship Id="rId10" Type="http://schemas.openxmlformats.org/officeDocument/2006/relationships/image" Target="../media/image4.png"/><Relationship Id="rId4" Type="http://schemas.openxmlformats.org/officeDocument/2006/relationships/image" Target="../media/image44.png"/><Relationship Id="rId9" Type="http://schemas.openxmlformats.org/officeDocument/2006/relationships/image" Target="../media/image7.sv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2.svg"/><Relationship Id="rId3" Type="http://schemas.openxmlformats.org/officeDocument/2006/relationships/image" Target="../media/image28.jpeg"/><Relationship Id="rId7" Type="http://schemas.openxmlformats.org/officeDocument/2006/relationships/image" Target="../media/image30.svg"/><Relationship Id="rId12"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60.svg"/><Relationship Id="rId5" Type="http://schemas.openxmlformats.org/officeDocument/2006/relationships/image" Target="../media/image11.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10.png"/><Relationship Id="rId9" Type="http://schemas.openxmlformats.org/officeDocument/2006/relationships/image" Target="../media/image7.svg"/><Relationship Id="rId1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8.png"/><Relationship Id="rId5" Type="http://schemas.openxmlformats.org/officeDocument/2006/relationships/image" Target="../media/image6.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4.svg"/><Relationship Id="rId18" Type="http://schemas.openxmlformats.org/officeDocument/2006/relationships/image" Target="../media/image39.svg"/><Relationship Id="rId3" Type="http://schemas.openxmlformats.org/officeDocument/2006/relationships/image" Target="../media/image28.jpeg"/><Relationship Id="rId21" Type="http://schemas.openxmlformats.org/officeDocument/2006/relationships/image" Target="../media/image42.png"/><Relationship Id="rId7" Type="http://schemas.openxmlformats.org/officeDocument/2006/relationships/image" Target="../media/image30.sv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5.xml"/><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svg"/><Relationship Id="rId5" Type="http://schemas.openxmlformats.org/officeDocument/2006/relationships/image" Target="../media/image11.sv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10.png"/><Relationship Id="rId9" Type="http://schemas.openxmlformats.org/officeDocument/2006/relationships/image" Target="../media/image7.svg"/><Relationship Id="rId14" Type="http://schemas.openxmlformats.org/officeDocument/2006/relationships/image" Target="../media/image35.png"/><Relationship Id="rId22" Type="http://schemas.openxmlformats.org/officeDocument/2006/relationships/image" Target="../media/image43.sv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7.svg"/><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svg"/><Relationship Id="rId5" Type="http://schemas.openxmlformats.org/officeDocument/2006/relationships/image" Target="../media/image45.svg"/><Relationship Id="rId10" Type="http://schemas.openxmlformats.org/officeDocument/2006/relationships/image" Target="../media/image4.png"/><Relationship Id="rId4" Type="http://schemas.openxmlformats.org/officeDocument/2006/relationships/image" Target="../media/image44.png"/><Relationship Id="rId9"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49.svg"/><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svg"/><Relationship Id="rId5" Type="http://schemas.openxmlformats.org/officeDocument/2006/relationships/image" Target="../media/image45.svg"/><Relationship Id="rId10" Type="http://schemas.openxmlformats.org/officeDocument/2006/relationships/image" Target="../media/image4.png"/><Relationship Id="rId4" Type="http://schemas.openxmlformats.org/officeDocument/2006/relationships/image" Target="../media/image44.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svg"/><Relationship Id="rId5" Type="http://schemas.openxmlformats.org/officeDocument/2006/relationships/image" Target="../media/image45.svg"/><Relationship Id="rId10" Type="http://schemas.openxmlformats.org/officeDocument/2006/relationships/image" Target="../media/image4.png"/><Relationship Id="rId4" Type="http://schemas.openxmlformats.org/officeDocument/2006/relationships/image" Target="../media/image44.png"/><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svg"/><Relationship Id="rId5" Type="http://schemas.openxmlformats.org/officeDocument/2006/relationships/image" Target="../media/image45.svg"/><Relationship Id="rId10" Type="http://schemas.openxmlformats.org/officeDocument/2006/relationships/image" Target="../media/image4.png"/><Relationship Id="rId4" Type="http://schemas.openxmlformats.org/officeDocument/2006/relationships/image" Target="../media/image44.png"/><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347" r="-22347"/>
            </a:stretch>
          </a:blipFill>
        </p:spPr>
        <p:txBody>
          <a:bodyPr/>
          <a:lstStyle/>
          <a:p>
            <a:endParaRPr lang="he-IL"/>
          </a:p>
        </p:txBody>
      </p:sp>
      <p:sp>
        <p:nvSpPr>
          <p:cNvPr id="3" name="Freeform 3"/>
          <p:cNvSpPr/>
          <p:nvPr/>
        </p:nvSpPr>
        <p:spPr>
          <a:xfrm rot="-5400000">
            <a:off x="-5193921" y="3392073"/>
            <a:ext cx="19479700" cy="9593752"/>
          </a:xfrm>
          <a:custGeom>
            <a:avLst/>
            <a:gdLst/>
            <a:ahLst/>
            <a:cxnLst/>
            <a:rect l="l" t="t" r="r" b="b"/>
            <a:pathLst>
              <a:path w="19479700" h="9593752">
                <a:moveTo>
                  <a:pt x="0" y="0"/>
                </a:moveTo>
                <a:lnTo>
                  <a:pt x="19479700" y="0"/>
                </a:lnTo>
                <a:lnTo>
                  <a:pt x="19479700" y="9593753"/>
                </a:lnTo>
                <a:lnTo>
                  <a:pt x="0" y="9593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rot="-5400000">
            <a:off x="1323803" y="-1439341"/>
            <a:ext cx="5873339" cy="13383243"/>
          </a:xfrm>
          <a:custGeom>
            <a:avLst/>
            <a:gdLst/>
            <a:ahLst/>
            <a:cxnLst/>
            <a:rect l="l" t="t" r="r" b="b"/>
            <a:pathLst>
              <a:path w="5873339" h="13383243">
                <a:moveTo>
                  <a:pt x="0" y="0"/>
                </a:moveTo>
                <a:lnTo>
                  <a:pt x="5873339" y="0"/>
                </a:lnTo>
                <a:lnTo>
                  <a:pt x="5873339" y="13383243"/>
                </a:lnTo>
                <a:lnTo>
                  <a:pt x="0" y="13383243"/>
                </a:lnTo>
                <a:lnTo>
                  <a:pt x="0" y="0"/>
                </a:lnTo>
                <a:close/>
              </a:path>
            </a:pathLst>
          </a:custGeom>
          <a:blipFill>
            <a:blip r:embed="rId6">
              <a:extLst>
                <a:ext uri="{96DAC541-7B7A-43D3-8B79-37D633B846F1}">
                  <asvg:svgBlip xmlns:asvg="http://schemas.microsoft.com/office/drawing/2016/SVG/main" r:embed="rId7"/>
                </a:ext>
              </a:extLst>
            </a:blip>
            <a:stretch>
              <a:fillRect l="-272614" r="-90054"/>
            </a:stretch>
          </a:blipFill>
        </p:spPr>
        <p:txBody>
          <a:bodyPr/>
          <a:lstStyle/>
          <a:p>
            <a:endParaRPr lang="he-IL"/>
          </a:p>
        </p:txBody>
      </p:sp>
      <p:sp>
        <p:nvSpPr>
          <p:cNvPr id="5" name="Freeform 5"/>
          <p:cNvSpPr/>
          <p:nvPr/>
        </p:nvSpPr>
        <p:spPr>
          <a:xfrm>
            <a:off x="-449752" y="-793340"/>
            <a:ext cx="4995681" cy="3434531"/>
          </a:xfrm>
          <a:custGeom>
            <a:avLst/>
            <a:gdLst/>
            <a:ahLst/>
            <a:cxnLst/>
            <a:rect l="l" t="t" r="r" b="b"/>
            <a:pathLst>
              <a:path w="4995681" h="3434531">
                <a:moveTo>
                  <a:pt x="0" y="0"/>
                </a:moveTo>
                <a:lnTo>
                  <a:pt x="4995681" y="0"/>
                </a:lnTo>
                <a:lnTo>
                  <a:pt x="4995681" y="3434530"/>
                </a:lnTo>
                <a:lnTo>
                  <a:pt x="0" y="34345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6" name="Freeform 6"/>
          <p:cNvSpPr/>
          <p:nvPr/>
        </p:nvSpPr>
        <p:spPr>
          <a:xfrm>
            <a:off x="-449752" y="7740308"/>
            <a:ext cx="4995681" cy="3434531"/>
          </a:xfrm>
          <a:custGeom>
            <a:avLst/>
            <a:gdLst/>
            <a:ahLst/>
            <a:cxnLst/>
            <a:rect l="l" t="t" r="r" b="b"/>
            <a:pathLst>
              <a:path w="4995681" h="3434531">
                <a:moveTo>
                  <a:pt x="0" y="0"/>
                </a:moveTo>
                <a:lnTo>
                  <a:pt x="4995681" y="0"/>
                </a:lnTo>
                <a:lnTo>
                  <a:pt x="4995681" y="3434531"/>
                </a:lnTo>
                <a:lnTo>
                  <a:pt x="0" y="3434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7" name="TextBox 7"/>
          <p:cNvSpPr txBox="1"/>
          <p:nvPr/>
        </p:nvSpPr>
        <p:spPr>
          <a:xfrm>
            <a:off x="533400" y="3661508"/>
            <a:ext cx="16844352" cy="5163251"/>
          </a:xfrm>
          <a:prstGeom prst="rect">
            <a:avLst/>
          </a:prstGeom>
        </p:spPr>
        <p:txBody>
          <a:bodyPr lIns="0" tIns="0" rIns="0" bIns="0" rtlCol="0" anchor="t">
            <a:spAutoFit/>
          </a:bodyPr>
          <a:lstStyle/>
          <a:p>
            <a:pPr algn="l">
              <a:lnSpc>
                <a:spcPts val="5267"/>
              </a:lnSpc>
            </a:pPr>
            <a:r>
              <a:rPr lang="en-US" sz="3762" b="1">
                <a:solidFill>
                  <a:srgbClr val="000000"/>
                </a:solidFill>
                <a:latin typeface="Roboto Condensed Bold"/>
                <a:ea typeface="Roboto Condensed Bold"/>
                <a:cs typeface="Roboto Condensed Bold"/>
                <a:sym typeface="Roboto Condensed Bold"/>
              </a:rPr>
              <a:t>BAR SHIMON MALKA &amp; OFIR SHAHAF</a:t>
            </a:r>
          </a:p>
          <a:p>
            <a:pPr algn="l">
              <a:lnSpc>
                <a:spcPts val="5267"/>
              </a:lnSpc>
            </a:pPr>
            <a:r>
              <a:rPr lang="en-US" sz="3762" b="1">
                <a:solidFill>
                  <a:srgbClr val="000000"/>
                </a:solidFill>
                <a:latin typeface="Roboto Condensed Bold"/>
                <a:ea typeface="Roboto Condensed Bold"/>
                <a:cs typeface="Roboto Condensed Bold"/>
                <a:sym typeface="Roboto Condensed Bold"/>
              </a:rPr>
              <a:t>SUPERVISOR: DR. NAOMI UNKELOS SHPIGEL</a:t>
            </a:r>
          </a:p>
          <a:p>
            <a:pPr algn="l">
              <a:lnSpc>
                <a:spcPts val="5267"/>
              </a:lnSpc>
            </a:pPr>
            <a:r>
              <a:rPr lang="en-US" sz="3762" b="1">
                <a:solidFill>
                  <a:srgbClr val="000000"/>
                </a:solidFill>
                <a:latin typeface="Roboto Condensed Bold"/>
                <a:ea typeface="Roboto Condensed Bold"/>
                <a:cs typeface="Roboto Condensed Bold"/>
                <a:sym typeface="Roboto Condensed Bold"/>
              </a:rPr>
              <a:t>8.9.2024</a:t>
            </a:r>
          </a:p>
          <a:p>
            <a:pPr algn="l">
              <a:lnSpc>
                <a:spcPts val="5267"/>
              </a:lnSpc>
            </a:pPr>
            <a:endParaRPr lang="en-US" sz="3762" b="1">
              <a:solidFill>
                <a:srgbClr val="000000"/>
              </a:solidFill>
              <a:latin typeface="Roboto Condensed Bold"/>
              <a:ea typeface="Roboto Condensed Bold"/>
              <a:cs typeface="Roboto Condensed Bold"/>
              <a:sym typeface="Roboto Condensed Bold"/>
            </a:endParaRPr>
          </a:p>
          <a:p>
            <a:pPr algn="l">
              <a:lnSpc>
                <a:spcPts val="5267"/>
              </a:lnSpc>
            </a:pPr>
            <a:endParaRPr lang="en-US" sz="3762" b="1">
              <a:solidFill>
                <a:srgbClr val="000000"/>
              </a:solidFill>
              <a:latin typeface="Roboto Condensed Bold"/>
              <a:ea typeface="Roboto Condensed Bold"/>
              <a:cs typeface="Roboto Condensed Bold"/>
              <a:sym typeface="Roboto Condensed Bold"/>
            </a:endParaRPr>
          </a:p>
          <a:p>
            <a:pPr algn="l">
              <a:lnSpc>
                <a:spcPts val="5267"/>
              </a:lnSpc>
            </a:pPr>
            <a:endParaRPr lang="en-US" sz="3762" b="1">
              <a:solidFill>
                <a:srgbClr val="000000"/>
              </a:solidFill>
              <a:latin typeface="Roboto Condensed Bold"/>
              <a:ea typeface="Roboto Condensed Bold"/>
              <a:cs typeface="Roboto Condensed Bold"/>
              <a:sym typeface="Roboto Condensed Bold"/>
            </a:endParaRPr>
          </a:p>
          <a:p>
            <a:pPr algn="l">
              <a:lnSpc>
                <a:spcPts val="5267"/>
              </a:lnSpc>
            </a:pPr>
            <a:endParaRPr lang="en-US" sz="3762" b="1">
              <a:solidFill>
                <a:srgbClr val="000000"/>
              </a:solidFill>
              <a:latin typeface="Roboto Condensed Bold"/>
              <a:ea typeface="Roboto Condensed Bold"/>
              <a:cs typeface="Roboto Condensed Bold"/>
              <a:sym typeface="Roboto Condensed Bold"/>
            </a:endParaRPr>
          </a:p>
          <a:p>
            <a:pPr algn="l">
              <a:lnSpc>
                <a:spcPts val="4322"/>
              </a:lnSpc>
            </a:pPr>
            <a:endParaRPr lang="en-US" sz="3762" b="1">
              <a:solidFill>
                <a:srgbClr val="000000"/>
              </a:solidFill>
              <a:latin typeface="Roboto Condensed Bold"/>
              <a:ea typeface="Roboto Condensed Bold"/>
              <a:cs typeface="Roboto Condensed Bold"/>
              <a:sym typeface="Roboto Condensed Bold"/>
            </a:endParaRPr>
          </a:p>
        </p:txBody>
      </p:sp>
      <p:sp>
        <p:nvSpPr>
          <p:cNvPr id="8" name="Freeform 8"/>
          <p:cNvSpPr/>
          <p:nvPr/>
        </p:nvSpPr>
        <p:spPr>
          <a:xfrm>
            <a:off x="11838215" y="7740308"/>
            <a:ext cx="5758887" cy="1745518"/>
          </a:xfrm>
          <a:custGeom>
            <a:avLst/>
            <a:gdLst/>
            <a:ahLst/>
            <a:cxnLst/>
            <a:rect l="l" t="t" r="r" b="b"/>
            <a:pathLst>
              <a:path w="5758887" h="1745518">
                <a:moveTo>
                  <a:pt x="0" y="0"/>
                </a:moveTo>
                <a:lnTo>
                  <a:pt x="5758887" y="0"/>
                </a:lnTo>
                <a:lnTo>
                  <a:pt x="5758887" y="1745518"/>
                </a:lnTo>
                <a:lnTo>
                  <a:pt x="0" y="1745518"/>
                </a:lnTo>
                <a:lnTo>
                  <a:pt x="0" y="0"/>
                </a:lnTo>
                <a:close/>
              </a:path>
            </a:pathLst>
          </a:custGeom>
          <a:blipFill>
            <a:blip r:embed="rId10"/>
            <a:stretch>
              <a:fillRect/>
            </a:stretch>
          </a:blipFill>
        </p:spPr>
        <p:txBody>
          <a:bodyPr/>
          <a:lstStyle/>
          <a:p>
            <a:endParaRPr lang="he-IL"/>
          </a:p>
        </p:txBody>
      </p:sp>
      <p:sp>
        <p:nvSpPr>
          <p:cNvPr id="9" name="TextBox 9"/>
          <p:cNvSpPr txBox="1"/>
          <p:nvPr/>
        </p:nvSpPr>
        <p:spPr>
          <a:xfrm>
            <a:off x="533400" y="268390"/>
            <a:ext cx="16155292" cy="863581"/>
          </a:xfrm>
          <a:prstGeom prst="rect">
            <a:avLst/>
          </a:prstGeom>
        </p:spPr>
        <p:txBody>
          <a:bodyPr lIns="0" tIns="0" rIns="0" bIns="0" rtlCol="0" anchor="t">
            <a:spAutoFit/>
          </a:bodyPr>
          <a:lstStyle/>
          <a:p>
            <a:pPr algn="l">
              <a:lnSpc>
                <a:spcPts val="7001"/>
              </a:lnSpc>
            </a:pPr>
            <a:r>
              <a:rPr lang="en-US" sz="5000" b="1">
                <a:solidFill>
                  <a:srgbClr val="000000"/>
                </a:solidFill>
                <a:latin typeface="Roboto Condensed Bold"/>
                <a:ea typeface="Roboto Condensed Bold"/>
                <a:cs typeface="Roboto Condensed Bold"/>
                <a:sym typeface="Roboto Condensed Bold"/>
              </a:rPr>
              <a:t>ATTENDANCE MANAGEMENT SYSTEM– CARMEY GIL CENTER</a:t>
            </a:r>
          </a:p>
        </p:txBody>
      </p:sp>
      <p:sp>
        <p:nvSpPr>
          <p:cNvPr id="10" name="TextBox 10"/>
          <p:cNvSpPr txBox="1"/>
          <p:nvPr/>
        </p:nvSpPr>
        <p:spPr>
          <a:xfrm>
            <a:off x="17763525" y="9172575"/>
            <a:ext cx="257056" cy="688969"/>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Roboto Condensed Bold"/>
                <a:ea typeface="Roboto Condensed Bold"/>
                <a:cs typeface="Roboto Condensed Bold"/>
                <a:sym typeface="Roboto Condensed Bold"/>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4322" t="-335" r="-15397" b="-30781"/>
            </a:stretch>
          </a:blipFill>
        </p:spPr>
        <p:txBody>
          <a:bodyPr/>
          <a:lstStyle/>
          <a:p>
            <a:endParaRPr lang="he-IL"/>
          </a:p>
        </p:txBody>
      </p:sp>
      <p:sp>
        <p:nvSpPr>
          <p:cNvPr id="3" name="Freeform 3"/>
          <p:cNvSpPr/>
          <p:nvPr/>
        </p:nvSpPr>
        <p:spPr>
          <a:xfrm rot="-3676525">
            <a:off x="-8429761" y="-2999337"/>
            <a:ext cx="19479700" cy="9593752"/>
          </a:xfrm>
          <a:custGeom>
            <a:avLst/>
            <a:gdLst/>
            <a:ahLst/>
            <a:cxnLst/>
            <a:rect l="l" t="t" r="r" b="b"/>
            <a:pathLst>
              <a:path w="19479700" h="9593752">
                <a:moveTo>
                  <a:pt x="0" y="0"/>
                </a:moveTo>
                <a:lnTo>
                  <a:pt x="19479699" y="0"/>
                </a:lnTo>
                <a:lnTo>
                  <a:pt x="19479699" y="9593752"/>
                </a:lnTo>
                <a:lnTo>
                  <a:pt x="0" y="9593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rot="9957232">
            <a:off x="1901701" y="3249168"/>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5" name="Freeform 5"/>
          <p:cNvSpPr/>
          <p:nvPr/>
        </p:nvSpPr>
        <p:spPr>
          <a:xfrm rot="-10800000">
            <a:off x="13292319" y="-840590"/>
            <a:ext cx="4995681" cy="3434531"/>
          </a:xfrm>
          <a:custGeom>
            <a:avLst/>
            <a:gdLst/>
            <a:ahLst/>
            <a:cxnLst/>
            <a:rect l="l" t="t" r="r" b="b"/>
            <a:pathLst>
              <a:path w="4995681" h="3434531">
                <a:moveTo>
                  <a:pt x="0" y="0"/>
                </a:moveTo>
                <a:lnTo>
                  <a:pt x="4995681" y="0"/>
                </a:lnTo>
                <a:lnTo>
                  <a:pt x="4995681" y="3434531"/>
                </a:lnTo>
                <a:lnTo>
                  <a:pt x="0" y="3434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6" name="Freeform 6"/>
          <p:cNvSpPr/>
          <p:nvPr/>
        </p:nvSpPr>
        <p:spPr>
          <a:xfrm rot="-5400000">
            <a:off x="283890" y="-1885036"/>
            <a:ext cx="4570642" cy="10414862"/>
          </a:xfrm>
          <a:custGeom>
            <a:avLst/>
            <a:gdLst/>
            <a:ahLst/>
            <a:cxnLst/>
            <a:rect l="l" t="t" r="r" b="b"/>
            <a:pathLst>
              <a:path w="4570642" h="10414862">
                <a:moveTo>
                  <a:pt x="0" y="0"/>
                </a:moveTo>
                <a:lnTo>
                  <a:pt x="4570642" y="0"/>
                </a:lnTo>
                <a:lnTo>
                  <a:pt x="4570642" y="10414862"/>
                </a:lnTo>
                <a:lnTo>
                  <a:pt x="0" y="10414862"/>
                </a:lnTo>
                <a:lnTo>
                  <a:pt x="0" y="0"/>
                </a:lnTo>
                <a:close/>
              </a:path>
            </a:pathLst>
          </a:custGeom>
          <a:blipFill>
            <a:blip r:embed="rId10">
              <a:extLst>
                <a:ext uri="{96DAC541-7B7A-43D3-8B79-37D633B846F1}">
                  <asvg:svgBlip xmlns:asvg="http://schemas.microsoft.com/office/drawing/2016/SVG/main" r:embed="rId11"/>
                </a:ext>
              </a:extLst>
            </a:blip>
            <a:stretch>
              <a:fillRect l="-272614" r="-90054"/>
            </a:stretch>
          </a:blipFill>
        </p:spPr>
        <p:txBody>
          <a:bodyPr/>
          <a:lstStyle/>
          <a:p>
            <a:endParaRPr lang="he-IL"/>
          </a:p>
        </p:txBody>
      </p:sp>
      <p:sp>
        <p:nvSpPr>
          <p:cNvPr id="7" name="Freeform 7"/>
          <p:cNvSpPr/>
          <p:nvPr/>
        </p:nvSpPr>
        <p:spPr>
          <a:xfrm>
            <a:off x="1917461" y="1337724"/>
            <a:ext cx="13396135" cy="8808842"/>
          </a:xfrm>
          <a:custGeom>
            <a:avLst/>
            <a:gdLst/>
            <a:ahLst/>
            <a:cxnLst/>
            <a:rect l="l" t="t" r="r" b="b"/>
            <a:pathLst>
              <a:path w="13396135" h="8808842">
                <a:moveTo>
                  <a:pt x="0" y="0"/>
                </a:moveTo>
                <a:lnTo>
                  <a:pt x="13396134" y="0"/>
                </a:lnTo>
                <a:lnTo>
                  <a:pt x="13396134" y="8808842"/>
                </a:lnTo>
                <a:lnTo>
                  <a:pt x="0" y="8808842"/>
                </a:lnTo>
                <a:lnTo>
                  <a:pt x="0" y="0"/>
                </a:lnTo>
                <a:close/>
              </a:path>
            </a:pathLst>
          </a:custGeom>
          <a:blipFill>
            <a:blip r:embed="rId12"/>
            <a:stretch>
              <a:fillRect/>
            </a:stretch>
          </a:blipFill>
        </p:spPr>
        <p:txBody>
          <a:bodyPr/>
          <a:lstStyle/>
          <a:p>
            <a:endParaRPr lang="he-IL"/>
          </a:p>
        </p:txBody>
      </p:sp>
      <p:sp>
        <p:nvSpPr>
          <p:cNvPr id="8" name="TextBox 8"/>
          <p:cNvSpPr txBox="1"/>
          <p:nvPr/>
        </p:nvSpPr>
        <p:spPr>
          <a:xfrm>
            <a:off x="6247954" y="245526"/>
            <a:ext cx="5792092" cy="1917695"/>
          </a:xfrm>
          <a:prstGeom prst="rect">
            <a:avLst/>
          </a:prstGeom>
        </p:spPr>
        <p:txBody>
          <a:bodyPr lIns="0" tIns="0" rIns="0" bIns="0" rtlCol="0" anchor="t">
            <a:spAutoFit/>
          </a:bodyPr>
          <a:lstStyle/>
          <a:p>
            <a:pPr algn="l">
              <a:lnSpc>
                <a:spcPts val="7700"/>
              </a:lnSpc>
            </a:pPr>
            <a:r>
              <a:rPr lang="en-US" sz="5500" b="1">
                <a:solidFill>
                  <a:srgbClr val="000000"/>
                </a:solidFill>
                <a:latin typeface="Roboto Condensed Bold"/>
                <a:ea typeface="Roboto Condensed Bold"/>
                <a:cs typeface="Roboto Condensed Bold"/>
                <a:sym typeface="Roboto Condensed Bold"/>
              </a:rPr>
              <a:t>ACTIVITY DIAGRAM</a:t>
            </a:r>
          </a:p>
          <a:p>
            <a:pPr algn="l">
              <a:lnSpc>
                <a:spcPts val="7700"/>
              </a:lnSpc>
            </a:pPr>
            <a:endParaRPr lang="en-US" sz="5500" b="1">
              <a:solidFill>
                <a:srgbClr val="000000"/>
              </a:solidFill>
              <a:latin typeface="Roboto Condensed Bold"/>
              <a:ea typeface="Roboto Condensed Bold"/>
              <a:cs typeface="Roboto Condensed Bold"/>
              <a:sym typeface="Roboto Condensed Bold"/>
            </a:endParaRPr>
          </a:p>
        </p:txBody>
      </p:sp>
      <p:sp>
        <p:nvSpPr>
          <p:cNvPr id="9" name="TextBox 9"/>
          <p:cNvSpPr txBox="1"/>
          <p:nvPr/>
        </p:nvSpPr>
        <p:spPr>
          <a:xfrm>
            <a:off x="17526001" y="9172575"/>
            <a:ext cx="623050" cy="688969"/>
          </a:xfrm>
          <a:prstGeom prst="rect">
            <a:avLst/>
          </a:prstGeom>
        </p:spPr>
        <p:txBody>
          <a:bodyPr wrap="square" lIns="0" tIns="0" rIns="0" bIns="0" rtlCol="0" anchor="t">
            <a:spAutoFit/>
          </a:bodyPr>
          <a:lstStyle/>
          <a:p>
            <a:pPr algn="ctr">
              <a:lnSpc>
                <a:spcPts val="5600"/>
              </a:lnSpc>
              <a:spcBef>
                <a:spcPct val="0"/>
              </a:spcBef>
            </a:pPr>
            <a:r>
              <a:rPr lang="en-US" sz="4000" b="1" dirty="0">
                <a:solidFill>
                  <a:srgbClr val="000000"/>
                </a:solidFill>
                <a:latin typeface="Roboto Condensed Bold"/>
                <a:ea typeface="Roboto Condensed Bold"/>
                <a:cs typeface="Roboto Condensed Bold"/>
                <a:sym typeface="Roboto Condensed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4322" t="-335" r="-15397" b="-30781"/>
            </a:stretch>
          </a:blipFill>
        </p:spPr>
        <p:txBody>
          <a:bodyPr/>
          <a:lstStyle/>
          <a:p>
            <a:endParaRPr lang="he-IL"/>
          </a:p>
        </p:txBody>
      </p:sp>
      <p:sp>
        <p:nvSpPr>
          <p:cNvPr id="3" name="Freeform 3"/>
          <p:cNvSpPr/>
          <p:nvPr/>
        </p:nvSpPr>
        <p:spPr>
          <a:xfrm rot="-3676525">
            <a:off x="-8429761" y="-2999337"/>
            <a:ext cx="19479700" cy="9593752"/>
          </a:xfrm>
          <a:custGeom>
            <a:avLst/>
            <a:gdLst/>
            <a:ahLst/>
            <a:cxnLst/>
            <a:rect l="l" t="t" r="r" b="b"/>
            <a:pathLst>
              <a:path w="19479700" h="9593752">
                <a:moveTo>
                  <a:pt x="0" y="0"/>
                </a:moveTo>
                <a:lnTo>
                  <a:pt x="19479699" y="0"/>
                </a:lnTo>
                <a:lnTo>
                  <a:pt x="19479699" y="9593752"/>
                </a:lnTo>
                <a:lnTo>
                  <a:pt x="0" y="9593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rot="9957232">
            <a:off x="1901701" y="3249168"/>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5" name="Freeform 5"/>
          <p:cNvSpPr/>
          <p:nvPr/>
        </p:nvSpPr>
        <p:spPr>
          <a:xfrm rot="-10800000">
            <a:off x="13292319" y="-840590"/>
            <a:ext cx="4995681" cy="3434531"/>
          </a:xfrm>
          <a:custGeom>
            <a:avLst/>
            <a:gdLst/>
            <a:ahLst/>
            <a:cxnLst/>
            <a:rect l="l" t="t" r="r" b="b"/>
            <a:pathLst>
              <a:path w="4995681" h="3434531">
                <a:moveTo>
                  <a:pt x="0" y="0"/>
                </a:moveTo>
                <a:lnTo>
                  <a:pt x="4995681" y="0"/>
                </a:lnTo>
                <a:lnTo>
                  <a:pt x="4995681" y="3434531"/>
                </a:lnTo>
                <a:lnTo>
                  <a:pt x="0" y="3434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6" name="Freeform 6"/>
          <p:cNvSpPr/>
          <p:nvPr/>
        </p:nvSpPr>
        <p:spPr>
          <a:xfrm rot="-5400000">
            <a:off x="283890" y="-1885036"/>
            <a:ext cx="4570642" cy="10414862"/>
          </a:xfrm>
          <a:custGeom>
            <a:avLst/>
            <a:gdLst/>
            <a:ahLst/>
            <a:cxnLst/>
            <a:rect l="l" t="t" r="r" b="b"/>
            <a:pathLst>
              <a:path w="4570642" h="10414862">
                <a:moveTo>
                  <a:pt x="0" y="0"/>
                </a:moveTo>
                <a:lnTo>
                  <a:pt x="4570642" y="0"/>
                </a:lnTo>
                <a:lnTo>
                  <a:pt x="4570642" y="10414862"/>
                </a:lnTo>
                <a:lnTo>
                  <a:pt x="0" y="10414862"/>
                </a:lnTo>
                <a:lnTo>
                  <a:pt x="0" y="0"/>
                </a:lnTo>
                <a:close/>
              </a:path>
            </a:pathLst>
          </a:custGeom>
          <a:blipFill>
            <a:blip r:embed="rId10">
              <a:extLst>
                <a:ext uri="{96DAC541-7B7A-43D3-8B79-37D633B846F1}">
                  <asvg:svgBlip xmlns:asvg="http://schemas.microsoft.com/office/drawing/2016/SVG/main" r:embed="rId11"/>
                </a:ext>
              </a:extLst>
            </a:blip>
            <a:stretch>
              <a:fillRect l="-272614" r="-90054"/>
            </a:stretch>
          </a:blipFill>
        </p:spPr>
        <p:txBody>
          <a:bodyPr/>
          <a:lstStyle/>
          <a:p>
            <a:endParaRPr lang="he-IL"/>
          </a:p>
        </p:txBody>
      </p:sp>
      <p:grpSp>
        <p:nvGrpSpPr>
          <p:cNvPr id="7" name="Group 7"/>
          <p:cNvGrpSpPr>
            <a:grpSpLocks noChangeAspect="1"/>
          </p:cNvGrpSpPr>
          <p:nvPr/>
        </p:nvGrpSpPr>
        <p:grpSpPr>
          <a:xfrm>
            <a:off x="10197630" y="273672"/>
            <a:ext cx="8090370" cy="4640538"/>
            <a:chOff x="0" y="0"/>
            <a:chExt cx="7981950" cy="4578350"/>
          </a:xfrm>
        </p:grpSpPr>
        <p:sp>
          <p:nvSpPr>
            <p:cNvPr id="8" name="Freeform 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he-IL"/>
            </a:p>
          </p:txBody>
        </p:sp>
        <p:sp>
          <p:nvSpPr>
            <p:cNvPr id="9" name="Freeform 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he-IL"/>
            </a:p>
          </p:txBody>
        </p:sp>
        <p:sp>
          <p:nvSpPr>
            <p:cNvPr id="10" name="Freeform 1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he-IL"/>
            </a:p>
          </p:txBody>
        </p:sp>
        <p:sp>
          <p:nvSpPr>
            <p:cNvPr id="11" name="Freeform 1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he-IL"/>
            </a:p>
          </p:txBody>
        </p:sp>
        <p:sp>
          <p:nvSpPr>
            <p:cNvPr id="12" name="Freeform 1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2"/>
              <a:stretch>
                <a:fillRect t="-1219" b="-1219"/>
              </a:stretch>
            </a:blipFill>
          </p:spPr>
          <p:txBody>
            <a:bodyPr/>
            <a:lstStyle/>
            <a:p>
              <a:endParaRPr lang="he-IL"/>
            </a:p>
          </p:txBody>
        </p:sp>
      </p:grpSp>
      <p:grpSp>
        <p:nvGrpSpPr>
          <p:cNvPr id="13" name="Group 13"/>
          <p:cNvGrpSpPr>
            <a:grpSpLocks noChangeAspect="1"/>
          </p:cNvGrpSpPr>
          <p:nvPr/>
        </p:nvGrpSpPr>
        <p:grpSpPr>
          <a:xfrm>
            <a:off x="9840955" y="5143500"/>
            <a:ext cx="8447045" cy="4845123"/>
            <a:chOff x="0" y="0"/>
            <a:chExt cx="7981950" cy="4578350"/>
          </a:xfrm>
        </p:grpSpPr>
        <p:sp>
          <p:nvSpPr>
            <p:cNvPr id="14" name="Freeform 1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he-IL"/>
            </a:p>
          </p:txBody>
        </p:sp>
        <p:sp>
          <p:nvSpPr>
            <p:cNvPr id="15" name="Freeform 1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he-IL"/>
            </a:p>
          </p:txBody>
        </p:sp>
        <p:sp>
          <p:nvSpPr>
            <p:cNvPr id="16" name="Freeform 1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he-IL"/>
            </a:p>
          </p:txBody>
        </p:sp>
        <p:sp>
          <p:nvSpPr>
            <p:cNvPr id="17" name="Freeform 1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he-IL"/>
            </a:p>
          </p:txBody>
        </p:sp>
        <p:sp>
          <p:nvSpPr>
            <p:cNvPr id="18" name="Freeform 1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3"/>
              <a:stretch>
                <a:fillRect t="-1621" b="-1621"/>
              </a:stretch>
            </a:blipFill>
          </p:spPr>
          <p:txBody>
            <a:bodyPr/>
            <a:lstStyle/>
            <a:p>
              <a:endParaRPr lang="he-IL"/>
            </a:p>
          </p:txBody>
        </p:sp>
      </p:grpSp>
      <p:grpSp>
        <p:nvGrpSpPr>
          <p:cNvPr id="19" name="Group 19"/>
          <p:cNvGrpSpPr>
            <a:grpSpLocks noChangeAspect="1"/>
          </p:cNvGrpSpPr>
          <p:nvPr/>
        </p:nvGrpSpPr>
        <p:grpSpPr>
          <a:xfrm>
            <a:off x="402093" y="4914210"/>
            <a:ext cx="8741907" cy="5014252"/>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he-IL"/>
            </a:p>
          </p:txBody>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he-IL"/>
            </a:p>
          </p:txBody>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he-IL"/>
            </a:p>
          </p:txBody>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he-IL"/>
            </a:p>
          </p:txBody>
        </p:sp>
        <p:sp>
          <p:nvSpPr>
            <p:cNvPr id="24" name="Freeform 2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14"/>
              <a:stretch>
                <a:fillRect t="-1455" b="-1455"/>
              </a:stretch>
            </a:blipFill>
          </p:spPr>
          <p:txBody>
            <a:bodyPr/>
            <a:lstStyle/>
            <a:p>
              <a:endParaRPr lang="he-IL"/>
            </a:p>
          </p:txBody>
        </p:sp>
      </p:grpSp>
      <p:sp>
        <p:nvSpPr>
          <p:cNvPr id="25" name="TextBox 25"/>
          <p:cNvSpPr txBox="1"/>
          <p:nvPr/>
        </p:nvSpPr>
        <p:spPr>
          <a:xfrm>
            <a:off x="1851125" y="438121"/>
            <a:ext cx="6662925" cy="3325504"/>
          </a:xfrm>
          <a:prstGeom prst="rect">
            <a:avLst/>
          </a:prstGeom>
        </p:spPr>
        <p:txBody>
          <a:bodyPr lIns="0" tIns="0" rIns="0" bIns="0" rtlCol="0" anchor="t">
            <a:spAutoFit/>
          </a:bodyPr>
          <a:lstStyle/>
          <a:p>
            <a:pPr algn="l">
              <a:lnSpc>
                <a:spcPts val="8858"/>
              </a:lnSpc>
            </a:pPr>
            <a:r>
              <a:rPr lang="en-US" sz="6327" b="1" dirty="0">
                <a:solidFill>
                  <a:srgbClr val="000000"/>
                </a:solidFill>
                <a:latin typeface="Roboto Condensed Bold"/>
                <a:ea typeface="Roboto Condensed Bold"/>
                <a:cs typeface="Roboto Condensed Bold"/>
                <a:sym typeface="Roboto Condensed Bold"/>
              </a:rPr>
              <a:t>SERVICE RECIPIENT </a:t>
            </a:r>
          </a:p>
          <a:p>
            <a:pPr algn="l">
              <a:lnSpc>
                <a:spcPts val="8858"/>
              </a:lnSpc>
            </a:pPr>
            <a:r>
              <a:rPr lang="en-US" sz="6327" b="1" dirty="0">
                <a:solidFill>
                  <a:srgbClr val="000000"/>
                </a:solidFill>
                <a:latin typeface="Roboto Condensed Bold"/>
                <a:ea typeface="Roboto Condensed Bold"/>
                <a:cs typeface="Roboto Condensed Bold"/>
                <a:sym typeface="Roboto Condensed Bold"/>
              </a:rPr>
              <a:t>SCREENS </a:t>
            </a:r>
          </a:p>
          <a:p>
            <a:pPr algn="l">
              <a:lnSpc>
                <a:spcPts val="8858"/>
              </a:lnSpc>
            </a:pPr>
            <a:endParaRPr lang="en-US" sz="6327" b="1" dirty="0">
              <a:solidFill>
                <a:srgbClr val="000000"/>
              </a:solidFill>
              <a:latin typeface="Roboto Condensed Bold"/>
              <a:ea typeface="Roboto Condensed Bold"/>
              <a:cs typeface="Roboto Condensed Bold"/>
              <a:sym typeface="Roboto Condensed Bold"/>
            </a:endParaRPr>
          </a:p>
        </p:txBody>
      </p:sp>
      <p:sp>
        <p:nvSpPr>
          <p:cNvPr id="26" name="TextBox 26"/>
          <p:cNvSpPr txBox="1"/>
          <p:nvPr/>
        </p:nvSpPr>
        <p:spPr>
          <a:xfrm>
            <a:off x="17513075" y="9172575"/>
            <a:ext cx="635975" cy="688969"/>
          </a:xfrm>
          <a:prstGeom prst="rect">
            <a:avLst/>
          </a:prstGeom>
        </p:spPr>
        <p:txBody>
          <a:bodyPr wrap="square" lIns="0" tIns="0" rIns="0" bIns="0" rtlCol="0" anchor="t">
            <a:spAutoFit/>
          </a:bodyPr>
          <a:lstStyle/>
          <a:p>
            <a:pPr algn="ctr">
              <a:lnSpc>
                <a:spcPts val="5600"/>
              </a:lnSpc>
              <a:spcBef>
                <a:spcPct val="0"/>
              </a:spcBef>
            </a:pPr>
            <a:r>
              <a:rPr lang="en-US" sz="4000" b="1" dirty="0">
                <a:solidFill>
                  <a:srgbClr val="000000"/>
                </a:solidFill>
                <a:latin typeface="Roboto Condensed Bold"/>
                <a:ea typeface="Roboto Condensed Bold"/>
                <a:cs typeface="Roboto Condensed Bold"/>
                <a:sym typeface="Roboto Condensed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4322" t="-335" r="-15397" b="-30781"/>
            </a:stretch>
          </a:blipFill>
        </p:spPr>
        <p:txBody>
          <a:bodyPr/>
          <a:lstStyle/>
          <a:p>
            <a:endParaRPr lang="he-IL"/>
          </a:p>
        </p:txBody>
      </p:sp>
      <p:sp>
        <p:nvSpPr>
          <p:cNvPr id="3" name="Freeform 3"/>
          <p:cNvSpPr/>
          <p:nvPr/>
        </p:nvSpPr>
        <p:spPr>
          <a:xfrm rot="-3676525">
            <a:off x="-8429761" y="-2999337"/>
            <a:ext cx="19479700" cy="9593752"/>
          </a:xfrm>
          <a:custGeom>
            <a:avLst/>
            <a:gdLst/>
            <a:ahLst/>
            <a:cxnLst/>
            <a:rect l="l" t="t" r="r" b="b"/>
            <a:pathLst>
              <a:path w="19479700" h="9593752">
                <a:moveTo>
                  <a:pt x="0" y="0"/>
                </a:moveTo>
                <a:lnTo>
                  <a:pt x="19479699" y="0"/>
                </a:lnTo>
                <a:lnTo>
                  <a:pt x="19479699" y="9593752"/>
                </a:lnTo>
                <a:lnTo>
                  <a:pt x="0" y="9593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rot="9957232">
            <a:off x="1901701" y="3249168"/>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5" name="Freeform 5"/>
          <p:cNvSpPr/>
          <p:nvPr/>
        </p:nvSpPr>
        <p:spPr>
          <a:xfrm rot="-10800000">
            <a:off x="13292319" y="-840590"/>
            <a:ext cx="4995681" cy="3434531"/>
          </a:xfrm>
          <a:custGeom>
            <a:avLst/>
            <a:gdLst/>
            <a:ahLst/>
            <a:cxnLst/>
            <a:rect l="l" t="t" r="r" b="b"/>
            <a:pathLst>
              <a:path w="4995681" h="3434531">
                <a:moveTo>
                  <a:pt x="0" y="0"/>
                </a:moveTo>
                <a:lnTo>
                  <a:pt x="4995681" y="0"/>
                </a:lnTo>
                <a:lnTo>
                  <a:pt x="4995681" y="3434531"/>
                </a:lnTo>
                <a:lnTo>
                  <a:pt x="0" y="3434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6" name="Freeform 6"/>
          <p:cNvSpPr/>
          <p:nvPr/>
        </p:nvSpPr>
        <p:spPr>
          <a:xfrm rot="-5400000">
            <a:off x="283890" y="-1885036"/>
            <a:ext cx="4570642" cy="10414862"/>
          </a:xfrm>
          <a:custGeom>
            <a:avLst/>
            <a:gdLst/>
            <a:ahLst/>
            <a:cxnLst/>
            <a:rect l="l" t="t" r="r" b="b"/>
            <a:pathLst>
              <a:path w="4570642" h="10414862">
                <a:moveTo>
                  <a:pt x="0" y="0"/>
                </a:moveTo>
                <a:lnTo>
                  <a:pt x="4570642" y="0"/>
                </a:lnTo>
                <a:lnTo>
                  <a:pt x="4570642" y="10414862"/>
                </a:lnTo>
                <a:lnTo>
                  <a:pt x="0" y="10414862"/>
                </a:lnTo>
                <a:lnTo>
                  <a:pt x="0" y="0"/>
                </a:lnTo>
                <a:close/>
              </a:path>
            </a:pathLst>
          </a:custGeom>
          <a:blipFill>
            <a:blip r:embed="rId10">
              <a:extLst>
                <a:ext uri="{96DAC541-7B7A-43D3-8B79-37D633B846F1}">
                  <asvg:svgBlip xmlns:asvg="http://schemas.microsoft.com/office/drawing/2016/SVG/main" r:embed="rId11"/>
                </a:ext>
              </a:extLst>
            </a:blip>
            <a:stretch>
              <a:fillRect l="-272614" r="-90054"/>
            </a:stretch>
          </a:blipFill>
        </p:spPr>
        <p:txBody>
          <a:bodyPr/>
          <a:lstStyle/>
          <a:p>
            <a:endParaRPr lang="he-IL"/>
          </a:p>
        </p:txBody>
      </p:sp>
      <p:sp>
        <p:nvSpPr>
          <p:cNvPr id="7" name="Freeform 7"/>
          <p:cNvSpPr/>
          <p:nvPr/>
        </p:nvSpPr>
        <p:spPr>
          <a:xfrm>
            <a:off x="894647" y="2730194"/>
            <a:ext cx="16498706" cy="6109039"/>
          </a:xfrm>
          <a:custGeom>
            <a:avLst/>
            <a:gdLst/>
            <a:ahLst/>
            <a:cxnLst/>
            <a:rect l="l" t="t" r="r" b="b"/>
            <a:pathLst>
              <a:path w="16498706" h="6109039">
                <a:moveTo>
                  <a:pt x="0" y="0"/>
                </a:moveTo>
                <a:lnTo>
                  <a:pt x="16498706" y="0"/>
                </a:lnTo>
                <a:lnTo>
                  <a:pt x="16498706" y="6109039"/>
                </a:lnTo>
                <a:lnTo>
                  <a:pt x="0" y="6109039"/>
                </a:lnTo>
                <a:lnTo>
                  <a:pt x="0" y="0"/>
                </a:lnTo>
                <a:close/>
              </a:path>
            </a:pathLst>
          </a:custGeom>
          <a:blipFill>
            <a:blip r:embed="rId12"/>
            <a:stretch>
              <a:fillRect/>
            </a:stretch>
          </a:blipFill>
        </p:spPr>
        <p:txBody>
          <a:bodyPr/>
          <a:lstStyle/>
          <a:p>
            <a:endParaRPr lang="he-IL"/>
          </a:p>
        </p:txBody>
      </p:sp>
      <p:sp>
        <p:nvSpPr>
          <p:cNvPr id="8" name="TextBox 8"/>
          <p:cNvSpPr txBox="1"/>
          <p:nvPr/>
        </p:nvSpPr>
        <p:spPr>
          <a:xfrm>
            <a:off x="5428804" y="495157"/>
            <a:ext cx="7430392" cy="1302382"/>
          </a:xfrm>
          <a:prstGeom prst="rect">
            <a:avLst/>
          </a:prstGeom>
        </p:spPr>
        <p:txBody>
          <a:bodyPr lIns="0" tIns="0" rIns="0" bIns="0" rtlCol="0" anchor="t">
            <a:spAutoFit/>
          </a:bodyPr>
          <a:lstStyle/>
          <a:p>
            <a:pPr algn="l">
              <a:lnSpc>
                <a:spcPts val="10640"/>
              </a:lnSpc>
            </a:pPr>
            <a:r>
              <a:rPr lang="en-US" sz="7600" b="1">
                <a:solidFill>
                  <a:srgbClr val="000000"/>
                </a:solidFill>
                <a:latin typeface="Roboto Condensed Bold"/>
                <a:ea typeface="Roboto Condensed Bold"/>
                <a:cs typeface="Roboto Condensed Bold"/>
                <a:sym typeface="Roboto Condensed Bold"/>
              </a:rPr>
              <a:t>ARCHITECTURE</a:t>
            </a:r>
          </a:p>
        </p:txBody>
      </p:sp>
      <p:sp>
        <p:nvSpPr>
          <p:cNvPr id="9" name="TextBox 9"/>
          <p:cNvSpPr txBox="1"/>
          <p:nvPr/>
        </p:nvSpPr>
        <p:spPr>
          <a:xfrm>
            <a:off x="17602201" y="9172575"/>
            <a:ext cx="546850" cy="688969"/>
          </a:xfrm>
          <a:prstGeom prst="rect">
            <a:avLst/>
          </a:prstGeom>
        </p:spPr>
        <p:txBody>
          <a:bodyPr wrap="square" lIns="0" tIns="0" rIns="0" bIns="0" rtlCol="0" anchor="t">
            <a:spAutoFit/>
          </a:bodyPr>
          <a:lstStyle/>
          <a:p>
            <a:pPr algn="ctr">
              <a:lnSpc>
                <a:spcPts val="5600"/>
              </a:lnSpc>
              <a:spcBef>
                <a:spcPct val="0"/>
              </a:spcBef>
            </a:pPr>
            <a:r>
              <a:rPr lang="en-US" sz="4000" b="1" dirty="0">
                <a:solidFill>
                  <a:srgbClr val="000000"/>
                </a:solidFill>
                <a:latin typeface="Roboto Condensed Bold"/>
                <a:ea typeface="Roboto Condensed Bold"/>
                <a:cs typeface="Roboto Condensed Bold"/>
                <a:sym typeface="Roboto Condensed 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4322" t="-335" r="-15397" b="-30781"/>
            </a:stretch>
          </a:blipFill>
        </p:spPr>
        <p:txBody>
          <a:bodyPr/>
          <a:lstStyle/>
          <a:p>
            <a:endParaRPr lang="he-IL"/>
          </a:p>
        </p:txBody>
      </p:sp>
      <p:sp>
        <p:nvSpPr>
          <p:cNvPr id="3" name="Freeform 3"/>
          <p:cNvSpPr/>
          <p:nvPr/>
        </p:nvSpPr>
        <p:spPr>
          <a:xfrm rot="-3676525">
            <a:off x="-8429761" y="-2956219"/>
            <a:ext cx="19479700" cy="9593752"/>
          </a:xfrm>
          <a:custGeom>
            <a:avLst/>
            <a:gdLst/>
            <a:ahLst/>
            <a:cxnLst/>
            <a:rect l="l" t="t" r="r" b="b"/>
            <a:pathLst>
              <a:path w="19479700" h="9593752">
                <a:moveTo>
                  <a:pt x="0" y="0"/>
                </a:moveTo>
                <a:lnTo>
                  <a:pt x="19479699" y="0"/>
                </a:lnTo>
                <a:lnTo>
                  <a:pt x="19479699" y="9593752"/>
                </a:lnTo>
                <a:lnTo>
                  <a:pt x="0" y="9593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rot="9957232">
            <a:off x="1901701" y="3249168"/>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5" name="Freeform 5"/>
          <p:cNvSpPr/>
          <p:nvPr/>
        </p:nvSpPr>
        <p:spPr>
          <a:xfrm rot="-10800000">
            <a:off x="13292319" y="-840590"/>
            <a:ext cx="4995681" cy="3434531"/>
          </a:xfrm>
          <a:custGeom>
            <a:avLst/>
            <a:gdLst/>
            <a:ahLst/>
            <a:cxnLst/>
            <a:rect l="l" t="t" r="r" b="b"/>
            <a:pathLst>
              <a:path w="4995681" h="3434531">
                <a:moveTo>
                  <a:pt x="0" y="0"/>
                </a:moveTo>
                <a:lnTo>
                  <a:pt x="4995681" y="0"/>
                </a:lnTo>
                <a:lnTo>
                  <a:pt x="4995681" y="3434531"/>
                </a:lnTo>
                <a:lnTo>
                  <a:pt x="0" y="3434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6" name="Freeform 6"/>
          <p:cNvSpPr/>
          <p:nvPr/>
        </p:nvSpPr>
        <p:spPr>
          <a:xfrm rot="-5400000">
            <a:off x="283890" y="-1885036"/>
            <a:ext cx="4570642" cy="10414862"/>
          </a:xfrm>
          <a:custGeom>
            <a:avLst/>
            <a:gdLst/>
            <a:ahLst/>
            <a:cxnLst/>
            <a:rect l="l" t="t" r="r" b="b"/>
            <a:pathLst>
              <a:path w="4570642" h="10414862">
                <a:moveTo>
                  <a:pt x="0" y="0"/>
                </a:moveTo>
                <a:lnTo>
                  <a:pt x="4570642" y="0"/>
                </a:lnTo>
                <a:lnTo>
                  <a:pt x="4570642" y="10414862"/>
                </a:lnTo>
                <a:lnTo>
                  <a:pt x="0" y="10414862"/>
                </a:lnTo>
                <a:lnTo>
                  <a:pt x="0" y="0"/>
                </a:lnTo>
                <a:close/>
              </a:path>
            </a:pathLst>
          </a:custGeom>
          <a:blipFill>
            <a:blip r:embed="rId10">
              <a:extLst>
                <a:ext uri="{96DAC541-7B7A-43D3-8B79-37D633B846F1}">
                  <asvg:svgBlip xmlns:asvg="http://schemas.microsoft.com/office/drawing/2016/SVG/main" r:embed="rId11"/>
                </a:ext>
              </a:extLst>
            </a:blip>
            <a:stretch>
              <a:fillRect l="-272614" r="-90054"/>
            </a:stretch>
          </a:blipFill>
        </p:spPr>
        <p:txBody>
          <a:bodyPr/>
          <a:lstStyle/>
          <a:p>
            <a:endParaRPr lang="he-IL"/>
          </a:p>
        </p:txBody>
      </p:sp>
      <p:sp>
        <p:nvSpPr>
          <p:cNvPr id="7" name="Freeform 7"/>
          <p:cNvSpPr/>
          <p:nvPr/>
        </p:nvSpPr>
        <p:spPr>
          <a:xfrm>
            <a:off x="11163042" y="113251"/>
            <a:ext cx="2129277" cy="2612610"/>
          </a:xfrm>
          <a:custGeom>
            <a:avLst/>
            <a:gdLst/>
            <a:ahLst/>
            <a:cxnLst/>
            <a:rect l="l" t="t" r="r" b="b"/>
            <a:pathLst>
              <a:path w="2129277" h="2612610">
                <a:moveTo>
                  <a:pt x="0" y="0"/>
                </a:moveTo>
                <a:lnTo>
                  <a:pt x="2129277" y="0"/>
                </a:lnTo>
                <a:lnTo>
                  <a:pt x="2129277" y="2612610"/>
                </a:lnTo>
                <a:lnTo>
                  <a:pt x="0" y="26126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he-IL"/>
          </a:p>
        </p:txBody>
      </p:sp>
      <p:sp>
        <p:nvSpPr>
          <p:cNvPr id="8" name="TextBox 8"/>
          <p:cNvSpPr txBox="1"/>
          <p:nvPr/>
        </p:nvSpPr>
        <p:spPr>
          <a:xfrm>
            <a:off x="655044" y="3246195"/>
            <a:ext cx="16977911" cy="6621493"/>
          </a:xfrm>
          <a:prstGeom prst="rect">
            <a:avLst/>
          </a:prstGeom>
        </p:spPr>
        <p:txBody>
          <a:bodyPr lIns="0" tIns="0" rIns="0" bIns="0" rtlCol="0" anchor="t">
            <a:spAutoFit/>
          </a:bodyPr>
          <a:lstStyle/>
          <a:p>
            <a:pPr algn="l">
              <a:lnSpc>
                <a:spcPts val="5227"/>
              </a:lnSpc>
            </a:pPr>
            <a:r>
              <a:rPr lang="en-US" sz="3734" b="1" dirty="0">
                <a:solidFill>
                  <a:srgbClr val="000000"/>
                </a:solidFill>
                <a:latin typeface="Roboto Condensed Bold"/>
                <a:ea typeface="Roboto Condensed Bold"/>
                <a:cs typeface="Roboto Condensed Bold"/>
                <a:sym typeface="Roboto Condensed Bold"/>
              </a:rPr>
              <a:t>Independent staff Use</a:t>
            </a:r>
          </a:p>
          <a:p>
            <a:pPr marL="806173" lvl="1" indent="-403086" algn="l">
              <a:lnSpc>
                <a:spcPts val="5227"/>
              </a:lnSpc>
              <a:buFont typeface="Arial"/>
              <a:buChar char="•"/>
            </a:pPr>
            <a:r>
              <a:rPr lang="en-US" sz="3734" dirty="0">
                <a:solidFill>
                  <a:srgbClr val="000000"/>
                </a:solidFill>
                <a:latin typeface="Roboto Condensed"/>
                <a:ea typeface="Roboto Condensed"/>
                <a:cs typeface="Roboto Condensed"/>
                <a:sym typeface="Roboto Condensed"/>
              </a:rPr>
              <a:t>Build a system that staff can manage without assistance, despite limited tech skills.</a:t>
            </a:r>
          </a:p>
          <a:p>
            <a:pPr algn="l">
              <a:lnSpc>
                <a:spcPts val="5227"/>
              </a:lnSpc>
            </a:pPr>
            <a:endParaRPr lang="en-US" sz="3734" dirty="0">
              <a:solidFill>
                <a:srgbClr val="000000"/>
              </a:solidFill>
              <a:latin typeface="Roboto Condensed"/>
              <a:ea typeface="Roboto Condensed"/>
              <a:cs typeface="Roboto Condensed"/>
              <a:sym typeface="Roboto Condensed"/>
            </a:endParaRPr>
          </a:p>
          <a:p>
            <a:pPr algn="l">
              <a:lnSpc>
                <a:spcPts val="5227"/>
              </a:lnSpc>
            </a:pPr>
            <a:r>
              <a:rPr lang="en-US" sz="3734" b="1" dirty="0">
                <a:solidFill>
                  <a:srgbClr val="000000"/>
                </a:solidFill>
                <a:latin typeface="Roboto Condensed Bold"/>
                <a:ea typeface="Roboto Condensed Bold"/>
                <a:cs typeface="Roboto Condensed Bold"/>
                <a:sym typeface="Roboto Condensed Bold"/>
              </a:rPr>
              <a:t>Deadlines and testing</a:t>
            </a:r>
          </a:p>
          <a:p>
            <a:pPr marL="806173" lvl="1" indent="-403086" algn="l">
              <a:lnSpc>
                <a:spcPts val="5227"/>
              </a:lnSpc>
              <a:buFont typeface="Arial"/>
              <a:buChar char="•"/>
            </a:pPr>
            <a:r>
              <a:rPr lang="en-US" sz="3734" dirty="0">
                <a:solidFill>
                  <a:srgbClr val="000000"/>
                </a:solidFill>
                <a:latin typeface="Roboto Condensed"/>
                <a:ea typeface="Roboto Condensed"/>
                <a:cs typeface="Roboto Condensed"/>
                <a:sym typeface="Roboto Condensed"/>
              </a:rPr>
              <a:t>Complete the project a two month before the deadline for testing and smooth integration.</a:t>
            </a:r>
          </a:p>
          <a:p>
            <a:pPr algn="l">
              <a:lnSpc>
                <a:spcPts val="5227"/>
              </a:lnSpc>
            </a:pPr>
            <a:endParaRPr lang="en-US" sz="3734" dirty="0">
              <a:solidFill>
                <a:srgbClr val="000000"/>
              </a:solidFill>
              <a:latin typeface="Roboto Condensed"/>
              <a:ea typeface="Roboto Condensed"/>
              <a:cs typeface="Roboto Condensed"/>
              <a:sym typeface="Roboto Condensed"/>
            </a:endParaRPr>
          </a:p>
          <a:p>
            <a:pPr algn="l">
              <a:lnSpc>
                <a:spcPts val="5227"/>
              </a:lnSpc>
            </a:pPr>
            <a:r>
              <a:rPr lang="en-US" sz="3734" b="1" dirty="0">
                <a:solidFill>
                  <a:srgbClr val="000000"/>
                </a:solidFill>
                <a:latin typeface="Roboto Condensed Bold"/>
                <a:ea typeface="Roboto Condensed Bold"/>
                <a:cs typeface="Roboto Condensed Bold"/>
                <a:sym typeface="Roboto Condensed Bold"/>
              </a:rPr>
              <a:t>Device optimization</a:t>
            </a:r>
          </a:p>
          <a:p>
            <a:pPr marL="806173" lvl="1" indent="-403086" algn="l">
              <a:lnSpc>
                <a:spcPts val="5227"/>
              </a:lnSpc>
              <a:buFont typeface="Arial"/>
              <a:buChar char="•"/>
            </a:pPr>
            <a:r>
              <a:rPr lang="en-US" sz="3734" dirty="0">
                <a:solidFill>
                  <a:srgbClr val="000000"/>
                </a:solidFill>
                <a:latin typeface="Roboto Condensed"/>
                <a:ea typeface="Roboto Condensed"/>
                <a:cs typeface="Roboto Condensed"/>
                <a:sym typeface="Roboto Condensed"/>
              </a:rPr>
              <a:t>Ensure the system works across various devices like iPads and phones .</a:t>
            </a:r>
          </a:p>
          <a:p>
            <a:pPr algn="l">
              <a:lnSpc>
                <a:spcPts val="5227"/>
              </a:lnSpc>
            </a:pPr>
            <a:endParaRPr lang="en-US" sz="3734" dirty="0">
              <a:solidFill>
                <a:srgbClr val="000000"/>
              </a:solidFill>
              <a:latin typeface="Roboto Condensed"/>
              <a:ea typeface="Roboto Condensed"/>
              <a:cs typeface="Roboto Condensed"/>
              <a:sym typeface="Roboto Condensed"/>
            </a:endParaRPr>
          </a:p>
        </p:txBody>
      </p:sp>
      <p:sp>
        <p:nvSpPr>
          <p:cNvPr id="9" name="TextBox 9"/>
          <p:cNvSpPr txBox="1"/>
          <p:nvPr/>
        </p:nvSpPr>
        <p:spPr>
          <a:xfrm>
            <a:off x="1310089" y="400367"/>
            <a:ext cx="12980395" cy="1203325"/>
          </a:xfrm>
          <a:prstGeom prst="rect">
            <a:avLst/>
          </a:prstGeom>
        </p:spPr>
        <p:txBody>
          <a:bodyPr lIns="0" tIns="0" rIns="0" bIns="0" rtlCol="0" anchor="t">
            <a:spAutoFit/>
          </a:bodyPr>
          <a:lstStyle/>
          <a:p>
            <a:pPr algn="ctr">
              <a:lnSpc>
                <a:spcPts val="9799"/>
              </a:lnSpc>
            </a:pPr>
            <a:r>
              <a:rPr lang="en-US" sz="6999" b="1">
                <a:solidFill>
                  <a:srgbClr val="000000"/>
                </a:solidFill>
                <a:latin typeface="Roboto Condensed Bold"/>
                <a:ea typeface="Roboto Condensed Bold"/>
                <a:cs typeface="Roboto Condensed Bold"/>
                <a:sym typeface="Roboto Condensed Bold"/>
              </a:rPr>
              <a:t>PROJECT GOALS</a:t>
            </a:r>
          </a:p>
        </p:txBody>
      </p:sp>
      <p:sp>
        <p:nvSpPr>
          <p:cNvPr id="10" name="TextBox 10"/>
          <p:cNvSpPr txBox="1"/>
          <p:nvPr/>
        </p:nvSpPr>
        <p:spPr>
          <a:xfrm>
            <a:off x="17449801" y="9172575"/>
            <a:ext cx="699250" cy="688969"/>
          </a:xfrm>
          <a:prstGeom prst="rect">
            <a:avLst/>
          </a:prstGeom>
        </p:spPr>
        <p:txBody>
          <a:bodyPr wrap="square" lIns="0" tIns="0" rIns="0" bIns="0" rtlCol="0" anchor="t">
            <a:spAutoFit/>
          </a:bodyPr>
          <a:lstStyle/>
          <a:p>
            <a:pPr algn="ctr">
              <a:lnSpc>
                <a:spcPts val="5600"/>
              </a:lnSpc>
              <a:spcBef>
                <a:spcPct val="0"/>
              </a:spcBef>
            </a:pPr>
            <a:r>
              <a:rPr lang="en-US" sz="4000" b="1" dirty="0">
                <a:solidFill>
                  <a:srgbClr val="000000"/>
                </a:solidFill>
                <a:latin typeface="Roboto Condensed Bold"/>
                <a:ea typeface="Roboto Condensed Bold"/>
                <a:cs typeface="Roboto Condensed Bold"/>
                <a:sym typeface="Roboto Condensed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sp>
        <p:nvSpPr>
          <p:cNvPr id="2" name="Freeform 2"/>
          <p:cNvSpPr/>
          <p:nvPr/>
        </p:nvSpPr>
        <p:spPr>
          <a:xfrm>
            <a:off x="13572881" y="-300274"/>
            <a:ext cx="3686419" cy="10587274"/>
          </a:xfrm>
          <a:custGeom>
            <a:avLst/>
            <a:gdLst/>
            <a:ahLst/>
            <a:cxnLst/>
            <a:rect l="l" t="t" r="r" b="b"/>
            <a:pathLst>
              <a:path w="3686419" h="10587274">
                <a:moveTo>
                  <a:pt x="0" y="0"/>
                </a:moveTo>
                <a:lnTo>
                  <a:pt x="3686419" y="0"/>
                </a:lnTo>
                <a:lnTo>
                  <a:pt x="3686419" y="10587274"/>
                </a:lnTo>
                <a:lnTo>
                  <a:pt x="0" y="10587274"/>
                </a:lnTo>
                <a:lnTo>
                  <a:pt x="0" y="0"/>
                </a:lnTo>
                <a:close/>
              </a:path>
            </a:pathLst>
          </a:custGeom>
          <a:blipFill>
            <a:blip r:embed="rId3"/>
            <a:stretch>
              <a:fillRect l="-177961" r="-153102"/>
            </a:stretch>
          </a:blipFill>
        </p:spPr>
        <p:txBody>
          <a:bodyPr/>
          <a:lstStyle/>
          <a:p>
            <a:endParaRPr lang="he-IL"/>
          </a:p>
        </p:txBody>
      </p:sp>
      <p:sp>
        <p:nvSpPr>
          <p:cNvPr id="3" name="Freeform 3"/>
          <p:cNvSpPr/>
          <p:nvPr/>
        </p:nvSpPr>
        <p:spPr>
          <a:xfrm rot="-10800000">
            <a:off x="-595850" y="2954213"/>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grpSp>
        <p:nvGrpSpPr>
          <p:cNvPr id="4" name="Group 4"/>
          <p:cNvGrpSpPr/>
          <p:nvPr/>
        </p:nvGrpSpPr>
        <p:grpSpPr>
          <a:xfrm>
            <a:off x="1069623" y="2518395"/>
            <a:ext cx="3704908" cy="11351018"/>
            <a:chOff x="0" y="0"/>
            <a:chExt cx="698500" cy="2140050"/>
          </a:xfrm>
        </p:grpSpPr>
        <p:sp>
          <p:nvSpPr>
            <p:cNvPr id="5" name="Freeform 5"/>
            <p:cNvSpPr/>
            <p:nvPr/>
          </p:nvSpPr>
          <p:spPr>
            <a:xfrm>
              <a:off x="0" y="0"/>
              <a:ext cx="698500" cy="2140050"/>
            </a:xfrm>
            <a:custGeom>
              <a:avLst/>
              <a:gdLst/>
              <a:ahLst/>
              <a:cxnLst/>
              <a:rect l="l" t="t" r="r" b="b"/>
              <a:pathLst>
                <a:path w="698500" h="2140050">
                  <a:moveTo>
                    <a:pt x="349250" y="0"/>
                  </a:moveTo>
                  <a:lnTo>
                    <a:pt x="698500" y="203200"/>
                  </a:lnTo>
                  <a:lnTo>
                    <a:pt x="698500" y="1936850"/>
                  </a:lnTo>
                  <a:lnTo>
                    <a:pt x="349250" y="2140050"/>
                  </a:lnTo>
                  <a:lnTo>
                    <a:pt x="0" y="1936850"/>
                  </a:lnTo>
                  <a:lnTo>
                    <a:pt x="0" y="203200"/>
                  </a:lnTo>
                  <a:lnTo>
                    <a:pt x="349250" y="0"/>
                  </a:lnTo>
                  <a:close/>
                </a:path>
              </a:pathLst>
            </a:custGeom>
            <a:solidFill>
              <a:srgbClr val="C7D7F3"/>
            </a:solidFill>
          </p:spPr>
          <p:txBody>
            <a:bodyPr/>
            <a:lstStyle/>
            <a:p>
              <a:endParaRPr lang="he-IL"/>
            </a:p>
          </p:txBody>
        </p:sp>
        <p:sp>
          <p:nvSpPr>
            <p:cNvPr id="6" name="TextBox 6"/>
            <p:cNvSpPr txBox="1"/>
            <p:nvPr/>
          </p:nvSpPr>
          <p:spPr>
            <a:xfrm>
              <a:off x="0" y="101600"/>
              <a:ext cx="698500" cy="18987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230177" y="2518395"/>
            <a:ext cx="3704908" cy="11351018"/>
            <a:chOff x="0" y="0"/>
            <a:chExt cx="698500" cy="2140050"/>
          </a:xfrm>
        </p:grpSpPr>
        <p:sp>
          <p:nvSpPr>
            <p:cNvPr id="8" name="Freeform 8"/>
            <p:cNvSpPr/>
            <p:nvPr/>
          </p:nvSpPr>
          <p:spPr>
            <a:xfrm>
              <a:off x="0" y="0"/>
              <a:ext cx="698500" cy="2140050"/>
            </a:xfrm>
            <a:custGeom>
              <a:avLst/>
              <a:gdLst/>
              <a:ahLst/>
              <a:cxnLst/>
              <a:rect l="l" t="t" r="r" b="b"/>
              <a:pathLst>
                <a:path w="698500" h="2140050">
                  <a:moveTo>
                    <a:pt x="349250" y="0"/>
                  </a:moveTo>
                  <a:lnTo>
                    <a:pt x="698500" y="203200"/>
                  </a:lnTo>
                  <a:lnTo>
                    <a:pt x="698500" y="1936850"/>
                  </a:lnTo>
                  <a:lnTo>
                    <a:pt x="349250" y="2140050"/>
                  </a:lnTo>
                  <a:lnTo>
                    <a:pt x="0" y="1936850"/>
                  </a:lnTo>
                  <a:lnTo>
                    <a:pt x="0" y="203200"/>
                  </a:lnTo>
                  <a:lnTo>
                    <a:pt x="349250" y="0"/>
                  </a:lnTo>
                  <a:close/>
                </a:path>
              </a:pathLst>
            </a:custGeom>
            <a:solidFill>
              <a:srgbClr val="C7D7F3"/>
            </a:solidFill>
          </p:spPr>
          <p:txBody>
            <a:bodyPr/>
            <a:lstStyle/>
            <a:p>
              <a:endParaRPr lang="he-IL"/>
            </a:p>
          </p:txBody>
        </p:sp>
        <p:sp>
          <p:nvSpPr>
            <p:cNvPr id="9" name="TextBox 9"/>
            <p:cNvSpPr txBox="1"/>
            <p:nvPr/>
          </p:nvSpPr>
          <p:spPr>
            <a:xfrm>
              <a:off x="0" y="101600"/>
              <a:ext cx="698500" cy="18987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392284" y="2518395"/>
            <a:ext cx="3704908" cy="11351018"/>
            <a:chOff x="0" y="0"/>
            <a:chExt cx="698500" cy="2140050"/>
          </a:xfrm>
        </p:grpSpPr>
        <p:sp>
          <p:nvSpPr>
            <p:cNvPr id="11" name="Freeform 11"/>
            <p:cNvSpPr/>
            <p:nvPr/>
          </p:nvSpPr>
          <p:spPr>
            <a:xfrm>
              <a:off x="0" y="0"/>
              <a:ext cx="698500" cy="2140050"/>
            </a:xfrm>
            <a:custGeom>
              <a:avLst/>
              <a:gdLst/>
              <a:ahLst/>
              <a:cxnLst/>
              <a:rect l="l" t="t" r="r" b="b"/>
              <a:pathLst>
                <a:path w="698500" h="2140050">
                  <a:moveTo>
                    <a:pt x="349250" y="0"/>
                  </a:moveTo>
                  <a:lnTo>
                    <a:pt x="698500" y="203200"/>
                  </a:lnTo>
                  <a:lnTo>
                    <a:pt x="698500" y="1936850"/>
                  </a:lnTo>
                  <a:lnTo>
                    <a:pt x="349250" y="2140050"/>
                  </a:lnTo>
                  <a:lnTo>
                    <a:pt x="0" y="1936850"/>
                  </a:lnTo>
                  <a:lnTo>
                    <a:pt x="0" y="203200"/>
                  </a:lnTo>
                  <a:lnTo>
                    <a:pt x="349250" y="0"/>
                  </a:lnTo>
                  <a:close/>
                </a:path>
              </a:pathLst>
            </a:custGeom>
            <a:solidFill>
              <a:srgbClr val="C7D7F3"/>
            </a:solidFill>
          </p:spPr>
          <p:txBody>
            <a:bodyPr/>
            <a:lstStyle/>
            <a:p>
              <a:endParaRPr lang="he-IL"/>
            </a:p>
          </p:txBody>
        </p:sp>
        <p:sp>
          <p:nvSpPr>
            <p:cNvPr id="12" name="TextBox 12"/>
            <p:cNvSpPr txBox="1"/>
            <p:nvPr/>
          </p:nvSpPr>
          <p:spPr>
            <a:xfrm>
              <a:off x="0" y="101600"/>
              <a:ext cx="698500" cy="189875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10800000">
            <a:off x="1028700" y="5433927"/>
            <a:ext cx="3741886" cy="5842270"/>
          </a:xfrm>
          <a:custGeom>
            <a:avLst/>
            <a:gdLst/>
            <a:ahLst/>
            <a:cxnLst/>
            <a:rect l="l" t="t" r="r" b="b"/>
            <a:pathLst>
              <a:path w="3741886" h="5842270">
                <a:moveTo>
                  <a:pt x="0" y="0"/>
                </a:moveTo>
                <a:lnTo>
                  <a:pt x="3741886" y="0"/>
                </a:lnTo>
                <a:lnTo>
                  <a:pt x="3741886" y="5842270"/>
                </a:lnTo>
                <a:lnTo>
                  <a:pt x="0" y="5842270"/>
                </a:lnTo>
                <a:lnTo>
                  <a:pt x="0" y="0"/>
                </a:lnTo>
                <a:close/>
              </a:path>
            </a:pathLst>
          </a:custGeom>
          <a:blipFill>
            <a:blip r:embed="rId6">
              <a:extLst>
                <a:ext uri="{96DAC541-7B7A-43D3-8B79-37D633B846F1}">
                  <asvg:svgBlip xmlns:asvg="http://schemas.microsoft.com/office/drawing/2016/SVG/main" r:embed="rId7"/>
                </a:ext>
              </a:extLst>
            </a:blip>
            <a:stretch>
              <a:fillRect l="-217018"/>
            </a:stretch>
          </a:blipFill>
        </p:spPr>
        <p:txBody>
          <a:bodyPr/>
          <a:lstStyle/>
          <a:p>
            <a:endParaRPr lang="he-IL"/>
          </a:p>
        </p:txBody>
      </p:sp>
      <p:sp>
        <p:nvSpPr>
          <p:cNvPr id="14" name="Freeform 14"/>
          <p:cNvSpPr/>
          <p:nvPr/>
        </p:nvSpPr>
        <p:spPr>
          <a:xfrm rot="-10800000">
            <a:off x="5230177" y="5433927"/>
            <a:ext cx="3741886" cy="5842270"/>
          </a:xfrm>
          <a:custGeom>
            <a:avLst/>
            <a:gdLst/>
            <a:ahLst/>
            <a:cxnLst/>
            <a:rect l="l" t="t" r="r" b="b"/>
            <a:pathLst>
              <a:path w="3741886" h="5842270">
                <a:moveTo>
                  <a:pt x="0" y="0"/>
                </a:moveTo>
                <a:lnTo>
                  <a:pt x="3741886" y="0"/>
                </a:lnTo>
                <a:lnTo>
                  <a:pt x="3741886" y="5842270"/>
                </a:lnTo>
                <a:lnTo>
                  <a:pt x="0" y="5842270"/>
                </a:lnTo>
                <a:lnTo>
                  <a:pt x="0" y="0"/>
                </a:lnTo>
                <a:close/>
              </a:path>
            </a:pathLst>
          </a:custGeom>
          <a:blipFill>
            <a:blip r:embed="rId6">
              <a:extLst>
                <a:ext uri="{96DAC541-7B7A-43D3-8B79-37D633B846F1}">
                  <asvg:svgBlip xmlns:asvg="http://schemas.microsoft.com/office/drawing/2016/SVG/main" r:embed="rId7"/>
                </a:ext>
              </a:extLst>
            </a:blip>
            <a:stretch>
              <a:fillRect l="-217018"/>
            </a:stretch>
          </a:blipFill>
        </p:spPr>
        <p:txBody>
          <a:bodyPr/>
          <a:lstStyle/>
          <a:p>
            <a:endParaRPr lang="he-IL"/>
          </a:p>
        </p:txBody>
      </p:sp>
      <p:sp>
        <p:nvSpPr>
          <p:cNvPr id="15" name="Freeform 15"/>
          <p:cNvSpPr/>
          <p:nvPr/>
        </p:nvSpPr>
        <p:spPr>
          <a:xfrm rot="-10800000">
            <a:off x="9299582" y="5266351"/>
            <a:ext cx="3741886" cy="5842270"/>
          </a:xfrm>
          <a:custGeom>
            <a:avLst/>
            <a:gdLst/>
            <a:ahLst/>
            <a:cxnLst/>
            <a:rect l="l" t="t" r="r" b="b"/>
            <a:pathLst>
              <a:path w="3741886" h="5842270">
                <a:moveTo>
                  <a:pt x="0" y="0"/>
                </a:moveTo>
                <a:lnTo>
                  <a:pt x="3741886" y="0"/>
                </a:lnTo>
                <a:lnTo>
                  <a:pt x="3741886" y="5842270"/>
                </a:lnTo>
                <a:lnTo>
                  <a:pt x="0" y="5842270"/>
                </a:lnTo>
                <a:lnTo>
                  <a:pt x="0" y="0"/>
                </a:lnTo>
                <a:close/>
              </a:path>
            </a:pathLst>
          </a:custGeom>
          <a:blipFill>
            <a:blip r:embed="rId6">
              <a:extLst>
                <a:ext uri="{96DAC541-7B7A-43D3-8B79-37D633B846F1}">
                  <asvg:svgBlip xmlns:asvg="http://schemas.microsoft.com/office/drawing/2016/SVG/main" r:embed="rId7"/>
                </a:ext>
              </a:extLst>
            </a:blip>
            <a:stretch>
              <a:fillRect l="-217018"/>
            </a:stretch>
          </a:blipFill>
        </p:spPr>
        <p:txBody>
          <a:bodyPr/>
          <a:lstStyle/>
          <a:p>
            <a:endParaRPr lang="he-IL"/>
          </a:p>
        </p:txBody>
      </p:sp>
      <p:sp>
        <p:nvSpPr>
          <p:cNvPr id="16" name="Freeform 16"/>
          <p:cNvSpPr/>
          <p:nvPr/>
        </p:nvSpPr>
        <p:spPr>
          <a:xfrm rot="-10800000">
            <a:off x="13553831" y="6164674"/>
            <a:ext cx="3741886" cy="5842270"/>
          </a:xfrm>
          <a:custGeom>
            <a:avLst/>
            <a:gdLst/>
            <a:ahLst/>
            <a:cxnLst/>
            <a:rect l="l" t="t" r="r" b="b"/>
            <a:pathLst>
              <a:path w="3741886" h="5842270">
                <a:moveTo>
                  <a:pt x="0" y="0"/>
                </a:moveTo>
                <a:lnTo>
                  <a:pt x="3741887" y="0"/>
                </a:lnTo>
                <a:lnTo>
                  <a:pt x="3741887" y="5842269"/>
                </a:lnTo>
                <a:lnTo>
                  <a:pt x="0" y="5842269"/>
                </a:lnTo>
                <a:lnTo>
                  <a:pt x="0" y="0"/>
                </a:lnTo>
                <a:close/>
              </a:path>
            </a:pathLst>
          </a:custGeom>
          <a:blipFill>
            <a:blip r:embed="rId6">
              <a:extLst>
                <a:ext uri="{96DAC541-7B7A-43D3-8B79-37D633B846F1}">
                  <asvg:svgBlip xmlns:asvg="http://schemas.microsoft.com/office/drawing/2016/SVG/main" r:embed="rId7"/>
                </a:ext>
              </a:extLst>
            </a:blip>
            <a:stretch>
              <a:fillRect l="-217018"/>
            </a:stretch>
          </a:blipFill>
        </p:spPr>
        <p:txBody>
          <a:bodyPr/>
          <a:lstStyle/>
          <a:p>
            <a:endParaRPr lang="he-IL"/>
          </a:p>
        </p:txBody>
      </p:sp>
      <p:sp>
        <p:nvSpPr>
          <p:cNvPr id="17" name="Freeform 17"/>
          <p:cNvSpPr/>
          <p:nvPr/>
        </p:nvSpPr>
        <p:spPr>
          <a:xfrm>
            <a:off x="9201579" y="-949212"/>
            <a:ext cx="3787281" cy="2603756"/>
          </a:xfrm>
          <a:custGeom>
            <a:avLst/>
            <a:gdLst/>
            <a:ahLst/>
            <a:cxnLst/>
            <a:rect l="l" t="t" r="r" b="b"/>
            <a:pathLst>
              <a:path w="3787281" h="2603756">
                <a:moveTo>
                  <a:pt x="0" y="0"/>
                </a:moveTo>
                <a:lnTo>
                  <a:pt x="3787281" y="0"/>
                </a:lnTo>
                <a:lnTo>
                  <a:pt x="3787281" y="2603755"/>
                </a:lnTo>
                <a:lnTo>
                  <a:pt x="0" y="26037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18" name="Freeform 18"/>
          <p:cNvSpPr/>
          <p:nvPr/>
        </p:nvSpPr>
        <p:spPr>
          <a:xfrm flipH="1">
            <a:off x="5481347" y="-949212"/>
            <a:ext cx="3787281" cy="2603756"/>
          </a:xfrm>
          <a:custGeom>
            <a:avLst/>
            <a:gdLst/>
            <a:ahLst/>
            <a:cxnLst/>
            <a:rect l="l" t="t" r="r" b="b"/>
            <a:pathLst>
              <a:path w="3787281" h="2603756">
                <a:moveTo>
                  <a:pt x="3787281" y="0"/>
                </a:moveTo>
                <a:lnTo>
                  <a:pt x="0" y="0"/>
                </a:lnTo>
                <a:lnTo>
                  <a:pt x="0" y="2603755"/>
                </a:lnTo>
                <a:lnTo>
                  <a:pt x="3787281" y="2603755"/>
                </a:lnTo>
                <a:lnTo>
                  <a:pt x="378728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19" name="Freeform 19"/>
          <p:cNvSpPr/>
          <p:nvPr/>
        </p:nvSpPr>
        <p:spPr>
          <a:xfrm>
            <a:off x="2133482" y="2993933"/>
            <a:ext cx="1506020" cy="1506020"/>
          </a:xfrm>
          <a:custGeom>
            <a:avLst/>
            <a:gdLst/>
            <a:ahLst/>
            <a:cxnLst/>
            <a:rect l="l" t="t" r="r" b="b"/>
            <a:pathLst>
              <a:path w="1506020" h="1506020">
                <a:moveTo>
                  <a:pt x="0" y="0"/>
                </a:moveTo>
                <a:lnTo>
                  <a:pt x="1506020" y="0"/>
                </a:lnTo>
                <a:lnTo>
                  <a:pt x="1506020" y="1506020"/>
                </a:lnTo>
                <a:lnTo>
                  <a:pt x="0" y="15060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he-IL"/>
          </a:p>
        </p:txBody>
      </p:sp>
      <p:sp>
        <p:nvSpPr>
          <p:cNvPr id="20" name="Freeform 20"/>
          <p:cNvSpPr/>
          <p:nvPr/>
        </p:nvSpPr>
        <p:spPr>
          <a:xfrm>
            <a:off x="6267490" y="2954213"/>
            <a:ext cx="1532796" cy="1532796"/>
          </a:xfrm>
          <a:custGeom>
            <a:avLst/>
            <a:gdLst/>
            <a:ahLst/>
            <a:cxnLst/>
            <a:rect l="l" t="t" r="r" b="b"/>
            <a:pathLst>
              <a:path w="1532796" h="1532796">
                <a:moveTo>
                  <a:pt x="0" y="0"/>
                </a:moveTo>
                <a:lnTo>
                  <a:pt x="1532796" y="0"/>
                </a:lnTo>
                <a:lnTo>
                  <a:pt x="1532796" y="1532796"/>
                </a:lnTo>
                <a:lnTo>
                  <a:pt x="0" y="15327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he-IL"/>
          </a:p>
        </p:txBody>
      </p:sp>
      <p:sp>
        <p:nvSpPr>
          <p:cNvPr id="21" name="Freeform 21"/>
          <p:cNvSpPr/>
          <p:nvPr/>
        </p:nvSpPr>
        <p:spPr>
          <a:xfrm>
            <a:off x="10313958" y="2817308"/>
            <a:ext cx="1880050" cy="1682645"/>
          </a:xfrm>
          <a:custGeom>
            <a:avLst/>
            <a:gdLst/>
            <a:ahLst/>
            <a:cxnLst/>
            <a:rect l="l" t="t" r="r" b="b"/>
            <a:pathLst>
              <a:path w="1880050" h="1682645">
                <a:moveTo>
                  <a:pt x="0" y="0"/>
                </a:moveTo>
                <a:lnTo>
                  <a:pt x="1880050" y="0"/>
                </a:lnTo>
                <a:lnTo>
                  <a:pt x="1880050" y="1682645"/>
                </a:lnTo>
                <a:lnTo>
                  <a:pt x="0" y="16826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he-IL"/>
          </a:p>
        </p:txBody>
      </p:sp>
      <p:sp>
        <p:nvSpPr>
          <p:cNvPr id="22" name="TextBox 22"/>
          <p:cNvSpPr txBox="1"/>
          <p:nvPr/>
        </p:nvSpPr>
        <p:spPr>
          <a:xfrm>
            <a:off x="1156902" y="4917163"/>
            <a:ext cx="3816099" cy="679450"/>
          </a:xfrm>
          <a:prstGeom prst="rect">
            <a:avLst/>
          </a:prstGeom>
        </p:spPr>
        <p:txBody>
          <a:bodyPr lIns="0" tIns="0" rIns="0" bIns="0" rtlCol="0" anchor="t">
            <a:spAutoFit/>
          </a:bodyPr>
          <a:lstStyle/>
          <a:p>
            <a:pPr algn="ctr">
              <a:lnSpc>
                <a:spcPts val="5599"/>
              </a:lnSpc>
            </a:pPr>
            <a:r>
              <a:rPr lang="en-US" sz="3999" b="1">
                <a:solidFill>
                  <a:srgbClr val="000000"/>
                </a:solidFill>
                <a:latin typeface="Roboto Condensed Bold"/>
                <a:ea typeface="Roboto Condensed Bold"/>
                <a:cs typeface="Roboto Condensed Bold"/>
                <a:sym typeface="Roboto Condensed Bold"/>
              </a:rPr>
              <a:t>USER ADOPTION</a:t>
            </a:r>
          </a:p>
        </p:txBody>
      </p:sp>
      <p:sp>
        <p:nvSpPr>
          <p:cNvPr id="23" name="TextBox 23"/>
          <p:cNvSpPr txBox="1"/>
          <p:nvPr/>
        </p:nvSpPr>
        <p:spPr>
          <a:xfrm>
            <a:off x="5230177" y="4917163"/>
            <a:ext cx="3816099" cy="679450"/>
          </a:xfrm>
          <a:prstGeom prst="rect">
            <a:avLst/>
          </a:prstGeom>
        </p:spPr>
        <p:txBody>
          <a:bodyPr lIns="0" tIns="0" rIns="0" bIns="0" rtlCol="0" anchor="t">
            <a:spAutoFit/>
          </a:bodyPr>
          <a:lstStyle/>
          <a:p>
            <a:pPr algn="ctr">
              <a:lnSpc>
                <a:spcPts val="5599"/>
              </a:lnSpc>
            </a:pPr>
            <a:r>
              <a:rPr lang="en-US" sz="3999" b="1">
                <a:solidFill>
                  <a:srgbClr val="000000"/>
                </a:solidFill>
                <a:latin typeface="Roboto Condensed Bold"/>
                <a:ea typeface="Roboto Condensed Bold"/>
                <a:cs typeface="Roboto Condensed Bold"/>
                <a:sym typeface="Roboto Condensed Bold"/>
              </a:rPr>
              <a:t>ACCURACY</a:t>
            </a:r>
          </a:p>
        </p:txBody>
      </p:sp>
      <p:sp>
        <p:nvSpPr>
          <p:cNvPr id="24" name="TextBox 24"/>
          <p:cNvSpPr txBox="1"/>
          <p:nvPr/>
        </p:nvSpPr>
        <p:spPr>
          <a:xfrm>
            <a:off x="9886438" y="4883153"/>
            <a:ext cx="3102422" cy="680671"/>
          </a:xfrm>
          <a:prstGeom prst="rect">
            <a:avLst/>
          </a:prstGeom>
        </p:spPr>
        <p:txBody>
          <a:bodyPr lIns="0" tIns="0" rIns="0" bIns="0" rtlCol="0" anchor="t">
            <a:spAutoFit/>
          </a:bodyPr>
          <a:lstStyle/>
          <a:p>
            <a:pPr algn="ctr">
              <a:lnSpc>
                <a:spcPts val="5532"/>
              </a:lnSpc>
            </a:pPr>
            <a:r>
              <a:rPr lang="en-US" sz="3951" b="1">
                <a:solidFill>
                  <a:srgbClr val="000000"/>
                </a:solidFill>
                <a:latin typeface="Roboto Condensed Bold"/>
                <a:ea typeface="Roboto Condensed Bold"/>
                <a:cs typeface="Roboto Condensed Bold"/>
                <a:sym typeface="Roboto Condensed Bold"/>
              </a:rPr>
              <a:t>RELIABILITY</a:t>
            </a:r>
          </a:p>
        </p:txBody>
      </p:sp>
      <p:sp>
        <p:nvSpPr>
          <p:cNvPr id="25" name="TextBox 25"/>
          <p:cNvSpPr txBox="1"/>
          <p:nvPr/>
        </p:nvSpPr>
        <p:spPr>
          <a:xfrm>
            <a:off x="9652942" y="5707493"/>
            <a:ext cx="3335918" cy="4340860"/>
          </a:xfrm>
          <a:prstGeom prst="rect">
            <a:avLst/>
          </a:prstGeom>
        </p:spPr>
        <p:txBody>
          <a:bodyPr lIns="0" tIns="0" rIns="0" bIns="0" rtlCol="0" anchor="t">
            <a:spAutoFit/>
          </a:bodyPr>
          <a:lstStyle/>
          <a:p>
            <a:pPr algn="ctr">
              <a:lnSpc>
                <a:spcPts val="4339"/>
              </a:lnSpc>
            </a:pPr>
            <a:r>
              <a:rPr lang="en-US" sz="3099">
                <a:solidFill>
                  <a:srgbClr val="000000"/>
                </a:solidFill>
                <a:latin typeface="Roboto Condensed"/>
                <a:ea typeface="Roboto Condensed"/>
                <a:cs typeface="Roboto Condensed"/>
                <a:sym typeface="Roboto Condensed"/>
              </a:rPr>
              <a:t>Ensure stable operation under continuous internet connectivity, aiming for </a:t>
            </a:r>
            <a:r>
              <a:rPr lang="en-US" sz="3099" b="1">
                <a:solidFill>
                  <a:srgbClr val="000000"/>
                </a:solidFill>
                <a:latin typeface="Roboto Condensed Bold"/>
                <a:ea typeface="Roboto Condensed Bold"/>
                <a:cs typeface="Roboto Condensed Bold"/>
                <a:sym typeface="Roboto Condensed Bold"/>
              </a:rPr>
              <a:t>99% </a:t>
            </a:r>
            <a:r>
              <a:rPr lang="en-US" sz="3099">
                <a:solidFill>
                  <a:srgbClr val="000000"/>
                </a:solidFill>
                <a:latin typeface="Roboto Condensed"/>
                <a:ea typeface="Roboto Condensed"/>
                <a:cs typeface="Roboto Condensed"/>
                <a:sym typeface="Roboto Condensed"/>
              </a:rPr>
              <a:t>uptime with no major interruptions.</a:t>
            </a:r>
          </a:p>
          <a:p>
            <a:pPr algn="ctr">
              <a:lnSpc>
                <a:spcPts val="4339"/>
              </a:lnSpc>
            </a:pPr>
            <a:endParaRPr lang="en-US" sz="3099">
              <a:solidFill>
                <a:srgbClr val="000000"/>
              </a:solidFill>
              <a:latin typeface="Roboto Condensed"/>
              <a:ea typeface="Roboto Condensed"/>
              <a:cs typeface="Roboto Condensed"/>
              <a:sym typeface="Roboto Condensed"/>
            </a:endParaRPr>
          </a:p>
        </p:txBody>
      </p:sp>
      <p:sp>
        <p:nvSpPr>
          <p:cNvPr id="26" name="TextBox 26"/>
          <p:cNvSpPr txBox="1"/>
          <p:nvPr/>
        </p:nvSpPr>
        <p:spPr>
          <a:xfrm>
            <a:off x="1440590" y="5707493"/>
            <a:ext cx="3075211" cy="4883785"/>
          </a:xfrm>
          <a:prstGeom prst="rect">
            <a:avLst/>
          </a:prstGeom>
        </p:spPr>
        <p:txBody>
          <a:bodyPr lIns="0" tIns="0" rIns="0" bIns="0" rtlCol="0" anchor="t">
            <a:spAutoFit/>
          </a:bodyPr>
          <a:lstStyle/>
          <a:p>
            <a:pPr algn="ctr">
              <a:lnSpc>
                <a:spcPts val="4339"/>
              </a:lnSpc>
            </a:pPr>
            <a:r>
              <a:rPr lang="en-US" sz="3099" dirty="0">
                <a:solidFill>
                  <a:srgbClr val="000000"/>
                </a:solidFill>
                <a:latin typeface="Roboto Condensed"/>
                <a:ea typeface="Roboto Condensed"/>
                <a:cs typeface="Roboto Condensed"/>
                <a:sym typeface="Roboto Condensed"/>
              </a:rPr>
              <a:t>Achieve </a:t>
            </a:r>
            <a:r>
              <a:rPr lang="en-US" sz="3099" b="1" dirty="0">
                <a:solidFill>
                  <a:srgbClr val="000000"/>
                </a:solidFill>
                <a:latin typeface="Roboto Condensed Bold"/>
                <a:ea typeface="Roboto Condensed Bold"/>
                <a:cs typeface="Roboto Condensed Bold"/>
                <a:sym typeface="Roboto Condensed Bold"/>
              </a:rPr>
              <a:t>85%</a:t>
            </a:r>
            <a:r>
              <a:rPr lang="en-US" sz="3099" dirty="0">
                <a:solidFill>
                  <a:srgbClr val="000000"/>
                </a:solidFill>
                <a:latin typeface="Roboto Condensed"/>
                <a:ea typeface="Roboto Condensed"/>
                <a:cs typeface="Roboto Condensed"/>
                <a:sym typeface="Roboto Condensed"/>
              </a:rPr>
              <a:t> independent usage of the system by service recipients and staff at the Carmey Gil Center within the first month.</a:t>
            </a:r>
          </a:p>
          <a:p>
            <a:pPr algn="ctr">
              <a:lnSpc>
                <a:spcPts val="4339"/>
              </a:lnSpc>
              <a:spcBef>
                <a:spcPct val="0"/>
              </a:spcBef>
            </a:pPr>
            <a:endParaRPr lang="en-US" sz="3099" dirty="0">
              <a:solidFill>
                <a:srgbClr val="000000"/>
              </a:solidFill>
              <a:latin typeface="Roboto Condensed"/>
              <a:ea typeface="Roboto Condensed"/>
              <a:cs typeface="Roboto Condensed"/>
              <a:sym typeface="Roboto Condensed"/>
            </a:endParaRPr>
          </a:p>
        </p:txBody>
      </p:sp>
      <p:sp>
        <p:nvSpPr>
          <p:cNvPr id="27" name="TextBox 27"/>
          <p:cNvSpPr txBox="1"/>
          <p:nvPr/>
        </p:nvSpPr>
        <p:spPr>
          <a:xfrm>
            <a:off x="5506464" y="5707493"/>
            <a:ext cx="3335918" cy="3255010"/>
          </a:xfrm>
          <a:prstGeom prst="rect">
            <a:avLst/>
          </a:prstGeom>
        </p:spPr>
        <p:txBody>
          <a:bodyPr lIns="0" tIns="0" rIns="0" bIns="0" rtlCol="0" anchor="t">
            <a:spAutoFit/>
          </a:bodyPr>
          <a:lstStyle/>
          <a:p>
            <a:pPr algn="ctr">
              <a:lnSpc>
                <a:spcPts val="4339"/>
              </a:lnSpc>
            </a:pPr>
            <a:r>
              <a:rPr lang="en-US" sz="3099">
                <a:solidFill>
                  <a:srgbClr val="000000"/>
                </a:solidFill>
                <a:latin typeface="Roboto Condensed"/>
                <a:ea typeface="Roboto Condensed"/>
                <a:cs typeface="Roboto Condensed"/>
                <a:sym typeface="Roboto Condensed"/>
              </a:rPr>
              <a:t>The system should log attendance and emotional states with at least </a:t>
            </a:r>
            <a:r>
              <a:rPr lang="en-US" sz="3099" b="1">
                <a:solidFill>
                  <a:srgbClr val="000000"/>
                </a:solidFill>
                <a:latin typeface="Roboto Condensed Bold"/>
                <a:ea typeface="Roboto Condensed Bold"/>
                <a:cs typeface="Roboto Condensed Bold"/>
                <a:sym typeface="Roboto Condensed Bold"/>
              </a:rPr>
              <a:t>95%</a:t>
            </a:r>
            <a:r>
              <a:rPr lang="en-US" sz="3099">
                <a:solidFill>
                  <a:srgbClr val="000000"/>
                </a:solidFill>
                <a:latin typeface="Roboto Condensed"/>
                <a:ea typeface="Roboto Condensed"/>
                <a:cs typeface="Roboto Condensed"/>
                <a:sym typeface="Roboto Condensed"/>
              </a:rPr>
              <a:t> accuracy.</a:t>
            </a:r>
          </a:p>
          <a:p>
            <a:pPr algn="ctr">
              <a:lnSpc>
                <a:spcPts val="4339"/>
              </a:lnSpc>
            </a:pPr>
            <a:endParaRPr lang="en-US" sz="3099">
              <a:solidFill>
                <a:srgbClr val="000000"/>
              </a:solidFill>
              <a:latin typeface="Roboto Condensed"/>
              <a:ea typeface="Roboto Condensed"/>
              <a:cs typeface="Roboto Condensed"/>
              <a:sym typeface="Roboto Condensed"/>
            </a:endParaRPr>
          </a:p>
        </p:txBody>
      </p:sp>
      <p:sp>
        <p:nvSpPr>
          <p:cNvPr id="28" name="TextBox 28"/>
          <p:cNvSpPr txBox="1"/>
          <p:nvPr/>
        </p:nvSpPr>
        <p:spPr>
          <a:xfrm>
            <a:off x="1310089" y="346075"/>
            <a:ext cx="12980395" cy="1203325"/>
          </a:xfrm>
          <a:prstGeom prst="rect">
            <a:avLst/>
          </a:prstGeom>
        </p:spPr>
        <p:txBody>
          <a:bodyPr lIns="0" tIns="0" rIns="0" bIns="0" rtlCol="0" anchor="t">
            <a:spAutoFit/>
          </a:bodyPr>
          <a:lstStyle/>
          <a:p>
            <a:pPr algn="ctr">
              <a:lnSpc>
                <a:spcPts val="9799"/>
              </a:lnSpc>
            </a:pPr>
            <a:r>
              <a:rPr lang="en-US" sz="6999" b="1">
                <a:solidFill>
                  <a:srgbClr val="000000"/>
                </a:solidFill>
                <a:latin typeface="Roboto Condensed Bold"/>
                <a:ea typeface="Roboto Condensed Bold"/>
                <a:cs typeface="Roboto Condensed Bold"/>
                <a:sym typeface="Roboto Condensed Bold"/>
              </a:rPr>
              <a:t>SUCCESS CRITERIA</a:t>
            </a:r>
          </a:p>
        </p:txBody>
      </p:sp>
      <p:sp>
        <p:nvSpPr>
          <p:cNvPr id="29" name="TextBox 29"/>
          <p:cNvSpPr txBox="1"/>
          <p:nvPr/>
        </p:nvSpPr>
        <p:spPr>
          <a:xfrm>
            <a:off x="17626657" y="9172575"/>
            <a:ext cx="522394" cy="688969"/>
          </a:xfrm>
          <a:prstGeom prst="rect">
            <a:avLst/>
          </a:prstGeom>
        </p:spPr>
        <p:txBody>
          <a:bodyPr wrap="square" lIns="0" tIns="0" rIns="0" bIns="0" rtlCol="0" anchor="t">
            <a:spAutoFit/>
          </a:bodyPr>
          <a:lstStyle/>
          <a:p>
            <a:pPr algn="ctr">
              <a:lnSpc>
                <a:spcPts val="5600"/>
              </a:lnSpc>
              <a:spcBef>
                <a:spcPct val="0"/>
              </a:spcBef>
            </a:pPr>
            <a:r>
              <a:rPr lang="en-US" sz="4000" b="1" dirty="0">
                <a:solidFill>
                  <a:srgbClr val="000000"/>
                </a:solidFill>
                <a:latin typeface="Roboto Condensed Bold"/>
                <a:ea typeface="Roboto Condensed Bold"/>
                <a:cs typeface="Roboto Condensed Bold"/>
                <a:sym typeface="Roboto Condensed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sp>
        <p:nvSpPr>
          <p:cNvPr id="2" name="Freeform 2"/>
          <p:cNvSpPr/>
          <p:nvPr/>
        </p:nvSpPr>
        <p:spPr>
          <a:xfrm rot="-10800000">
            <a:off x="-595850" y="2954213"/>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a:off x="9482613" y="1983298"/>
            <a:ext cx="8494974" cy="6307518"/>
          </a:xfrm>
          <a:custGeom>
            <a:avLst/>
            <a:gdLst/>
            <a:ahLst/>
            <a:cxnLst/>
            <a:rect l="l" t="t" r="r" b="b"/>
            <a:pathLst>
              <a:path w="8494974" h="6307518">
                <a:moveTo>
                  <a:pt x="0" y="0"/>
                </a:moveTo>
                <a:lnTo>
                  <a:pt x="8494973" y="0"/>
                </a:lnTo>
                <a:lnTo>
                  <a:pt x="8494973" y="6307518"/>
                </a:lnTo>
                <a:lnTo>
                  <a:pt x="0" y="6307518"/>
                </a:lnTo>
                <a:lnTo>
                  <a:pt x="0" y="0"/>
                </a:lnTo>
                <a:close/>
              </a:path>
            </a:pathLst>
          </a:custGeom>
          <a:blipFill>
            <a:blip r:embed="rId5">
              <a:alphaModFix amt="39000"/>
            </a:blip>
            <a:stretch>
              <a:fillRect/>
            </a:stretch>
          </a:blipFill>
        </p:spPr>
        <p:txBody>
          <a:bodyPr/>
          <a:lstStyle/>
          <a:p>
            <a:endParaRPr lang="he-IL"/>
          </a:p>
        </p:txBody>
      </p:sp>
      <p:sp>
        <p:nvSpPr>
          <p:cNvPr id="4" name="TextBox 4"/>
          <p:cNvSpPr txBox="1"/>
          <p:nvPr/>
        </p:nvSpPr>
        <p:spPr>
          <a:xfrm>
            <a:off x="1729066" y="365783"/>
            <a:ext cx="13905132" cy="1182959"/>
          </a:xfrm>
          <a:prstGeom prst="rect">
            <a:avLst/>
          </a:prstGeom>
        </p:spPr>
        <p:txBody>
          <a:bodyPr lIns="0" tIns="0" rIns="0" bIns="0" rtlCol="0" anchor="t">
            <a:spAutoFit/>
          </a:bodyPr>
          <a:lstStyle/>
          <a:p>
            <a:pPr algn="ctr">
              <a:lnSpc>
                <a:spcPts val="9598"/>
              </a:lnSpc>
            </a:pPr>
            <a:r>
              <a:rPr lang="en-US" sz="6855" b="1">
                <a:solidFill>
                  <a:srgbClr val="000000"/>
                </a:solidFill>
                <a:latin typeface="Roboto Condensed Bold"/>
                <a:ea typeface="Roboto Condensed Bold"/>
                <a:cs typeface="Roboto Condensed Bold"/>
                <a:sym typeface="Roboto Condensed Bold"/>
              </a:rPr>
              <a:t>MAIN TESTING CASE</a:t>
            </a:r>
          </a:p>
        </p:txBody>
      </p:sp>
      <p:sp>
        <p:nvSpPr>
          <p:cNvPr id="5" name="TextBox 5"/>
          <p:cNvSpPr txBox="1"/>
          <p:nvPr/>
        </p:nvSpPr>
        <p:spPr>
          <a:xfrm>
            <a:off x="604440" y="2184831"/>
            <a:ext cx="8878172" cy="7724935"/>
          </a:xfrm>
          <a:prstGeom prst="rect">
            <a:avLst/>
          </a:prstGeom>
        </p:spPr>
        <p:txBody>
          <a:bodyPr lIns="0" tIns="0" rIns="0" bIns="0" rtlCol="0" anchor="t">
            <a:spAutoFit/>
          </a:bodyPr>
          <a:lstStyle/>
          <a:p>
            <a:pPr marL="982951" lvl="1" indent="-491476" algn="l">
              <a:lnSpc>
                <a:spcPts val="6373"/>
              </a:lnSpc>
              <a:buFont typeface="Arial"/>
              <a:buChar char="•"/>
            </a:pPr>
            <a:r>
              <a:rPr lang="en-US" sz="4552" dirty="0">
                <a:solidFill>
                  <a:srgbClr val="000000"/>
                </a:solidFill>
                <a:latin typeface="Roboto Condensed"/>
                <a:ea typeface="Roboto Condensed"/>
                <a:cs typeface="Roboto Condensed"/>
                <a:sym typeface="Roboto Condensed"/>
              </a:rPr>
              <a:t>Staff member and manager Login.</a:t>
            </a:r>
          </a:p>
          <a:p>
            <a:pPr algn="l">
              <a:lnSpc>
                <a:spcPts val="2594"/>
              </a:lnSpc>
            </a:pPr>
            <a:endParaRPr lang="en-US" sz="4552" dirty="0">
              <a:solidFill>
                <a:srgbClr val="000000"/>
              </a:solidFill>
              <a:latin typeface="Roboto Condensed"/>
              <a:ea typeface="Roboto Condensed"/>
              <a:cs typeface="Roboto Condensed"/>
              <a:sym typeface="Roboto Condensed"/>
            </a:endParaRPr>
          </a:p>
          <a:p>
            <a:pPr marL="982951" lvl="1" indent="-491476" algn="l">
              <a:lnSpc>
                <a:spcPts val="6373"/>
              </a:lnSpc>
              <a:buFont typeface="Arial"/>
              <a:buChar char="•"/>
            </a:pPr>
            <a:r>
              <a:rPr lang="en-US" sz="4552" dirty="0">
                <a:solidFill>
                  <a:srgbClr val="000000"/>
                </a:solidFill>
                <a:latin typeface="Roboto Condensed"/>
                <a:ea typeface="Roboto Condensed"/>
                <a:cs typeface="Roboto Condensed"/>
                <a:sym typeface="Roboto Condensed"/>
              </a:rPr>
              <a:t>Marking attendance process.</a:t>
            </a:r>
          </a:p>
          <a:p>
            <a:pPr algn="l">
              <a:lnSpc>
                <a:spcPts val="3434"/>
              </a:lnSpc>
            </a:pPr>
            <a:endParaRPr lang="en-US" sz="4552" dirty="0">
              <a:solidFill>
                <a:srgbClr val="000000"/>
              </a:solidFill>
              <a:latin typeface="Roboto Condensed"/>
              <a:ea typeface="Roboto Condensed"/>
              <a:cs typeface="Roboto Condensed"/>
              <a:sym typeface="Roboto Condensed"/>
            </a:endParaRPr>
          </a:p>
          <a:p>
            <a:pPr marL="982951" lvl="1" indent="-491476" algn="l">
              <a:lnSpc>
                <a:spcPts val="6373"/>
              </a:lnSpc>
              <a:buFont typeface="Arial"/>
              <a:buChar char="•"/>
            </a:pPr>
            <a:r>
              <a:rPr lang="en-US" sz="4552" dirty="0">
                <a:solidFill>
                  <a:srgbClr val="000000"/>
                </a:solidFill>
                <a:latin typeface="Roboto Condensed"/>
                <a:ea typeface="Roboto Condensed"/>
                <a:cs typeface="Roboto Condensed"/>
                <a:sym typeface="Roboto Condensed"/>
              </a:rPr>
              <a:t>Service recipients management.</a:t>
            </a:r>
          </a:p>
          <a:p>
            <a:pPr algn="l">
              <a:lnSpc>
                <a:spcPts val="2734"/>
              </a:lnSpc>
            </a:pPr>
            <a:endParaRPr lang="en-US" sz="4552" dirty="0">
              <a:solidFill>
                <a:srgbClr val="000000"/>
              </a:solidFill>
              <a:latin typeface="Roboto Condensed"/>
              <a:ea typeface="Roboto Condensed"/>
              <a:cs typeface="Roboto Condensed"/>
              <a:sym typeface="Roboto Condensed"/>
            </a:endParaRPr>
          </a:p>
          <a:p>
            <a:pPr marL="982951" lvl="1" indent="-491476" algn="l">
              <a:lnSpc>
                <a:spcPts val="6373"/>
              </a:lnSpc>
              <a:buFont typeface="Arial"/>
              <a:buChar char="•"/>
            </a:pPr>
            <a:r>
              <a:rPr lang="en-US" sz="4552" dirty="0">
                <a:solidFill>
                  <a:srgbClr val="000000"/>
                </a:solidFill>
                <a:latin typeface="Roboto Condensed"/>
                <a:ea typeface="Roboto Condensed"/>
                <a:cs typeface="Roboto Condensed"/>
                <a:sym typeface="Roboto Condensed"/>
              </a:rPr>
              <a:t>Staff member management. </a:t>
            </a:r>
          </a:p>
          <a:p>
            <a:pPr algn="l">
              <a:lnSpc>
                <a:spcPts val="3853"/>
              </a:lnSpc>
            </a:pPr>
            <a:endParaRPr lang="en-US" sz="4552" dirty="0">
              <a:solidFill>
                <a:srgbClr val="000000"/>
              </a:solidFill>
              <a:latin typeface="Roboto Condensed"/>
              <a:ea typeface="Roboto Condensed"/>
              <a:cs typeface="Roboto Condensed"/>
              <a:sym typeface="Roboto Condensed"/>
            </a:endParaRPr>
          </a:p>
          <a:p>
            <a:pPr marL="982951" lvl="1" indent="-491476" algn="l">
              <a:lnSpc>
                <a:spcPts val="6373"/>
              </a:lnSpc>
              <a:buFont typeface="Arial"/>
              <a:buChar char="•"/>
            </a:pPr>
            <a:r>
              <a:rPr lang="en-US" sz="4552" dirty="0">
                <a:solidFill>
                  <a:srgbClr val="000000"/>
                </a:solidFill>
                <a:latin typeface="Roboto Condensed"/>
                <a:ea typeface="Roboto Condensed"/>
                <a:cs typeface="Roboto Condensed"/>
                <a:sym typeface="Roboto Condensed"/>
              </a:rPr>
              <a:t>Report generate. </a:t>
            </a:r>
          </a:p>
          <a:p>
            <a:pPr algn="l">
              <a:lnSpc>
                <a:spcPts val="3294"/>
              </a:lnSpc>
            </a:pPr>
            <a:endParaRPr lang="en-US" sz="4552" dirty="0">
              <a:solidFill>
                <a:srgbClr val="000000"/>
              </a:solidFill>
              <a:latin typeface="Roboto Condensed"/>
              <a:ea typeface="Roboto Condensed"/>
              <a:cs typeface="Roboto Condensed"/>
              <a:sym typeface="Roboto Condensed"/>
            </a:endParaRPr>
          </a:p>
          <a:p>
            <a:pPr marL="982951" lvl="1" indent="-491476" algn="l">
              <a:lnSpc>
                <a:spcPts val="6373"/>
              </a:lnSpc>
              <a:buFont typeface="Arial"/>
              <a:buChar char="•"/>
            </a:pPr>
            <a:r>
              <a:rPr lang="en-US" sz="4552" dirty="0">
                <a:solidFill>
                  <a:srgbClr val="000000"/>
                </a:solidFill>
                <a:latin typeface="Roboto Condensed"/>
                <a:ea typeface="Roboto Condensed"/>
                <a:cs typeface="Roboto Condensed"/>
                <a:sym typeface="Roboto Condensed"/>
              </a:rPr>
              <a:t>Alert</a:t>
            </a:r>
          </a:p>
          <a:p>
            <a:pPr algn="l">
              <a:lnSpc>
                <a:spcPts val="6373"/>
              </a:lnSpc>
            </a:pPr>
            <a:endParaRPr lang="en-US" sz="4552" dirty="0">
              <a:solidFill>
                <a:srgbClr val="000000"/>
              </a:solidFill>
              <a:latin typeface="Roboto Condensed"/>
              <a:ea typeface="Roboto Condensed"/>
              <a:cs typeface="Roboto Condensed"/>
              <a:sym typeface="Roboto Condensed"/>
            </a:endParaRPr>
          </a:p>
        </p:txBody>
      </p:sp>
      <p:sp>
        <p:nvSpPr>
          <p:cNvPr id="6" name="TextBox 6"/>
          <p:cNvSpPr txBox="1"/>
          <p:nvPr/>
        </p:nvSpPr>
        <p:spPr>
          <a:xfrm>
            <a:off x="17449801" y="9172575"/>
            <a:ext cx="699250" cy="688969"/>
          </a:xfrm>
          <a:prstGeom prst="rect">
            <a:avLst/>
          </a:prstGeom>
        </p:spPr>
        <p:txBody>
          <a:bodyPr wrap="square" lIns="0" tIns="0" rIns="0" bIns="0" rtlCol="0" anchor="t">
            <a:spAutoFit/>
          </a:bodyPr>
          <a:lstStyle/>
          <a:p>
            <a:pPr algn="ctr">
              <a:lnSpc>
                <a:spcPts val="5600"/>
              </a:lnSpc>
              <a:spcBef>
                <a:spcPct val="0"/>
              </a:spcBef>
            </a:pPr>
            <a:r>
              <a:rPr lang="en-US" sz="4000" b="1" dirty="0">
                <a:solidFill>
                  <a:srgbClr val="000000"/>
                </a:solidFill>
                <a:latin typeface="Roboto Condensed Bold"/>
                <a:ea typeface="Roboto Condensed Bold"/>
                <a:cs typeface="Roboto Condensed Bold"/>
                <a:sym typeface="Roboto Condensed Bold"/>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1777"/>
            </a:stretch>
          </a:blipFill>
        </p:spPr>
        <p:txBody>
          <a:bodyPr/>
          <a:lstStyle/>
          <a:p>
            <a:endParaRPr lang="he-IL"/>
          </a:p>
        </p:txBody>
      </p:sp>
      <p:sp>
        <p:nvSpPr>
          <p:cNvPr id="3" name="Freeform 3"/>
          <p:cNvSpPr/>
          <p:nvPr/>
        </p:nvSpPr>
        <p:spPr>
          <a:xfrm rot="-10800000">
            <a:off x="-595850" y="2954213"/>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a:off x="5795115" y="5598825"/>
            <a:ext cx="26198265" cy="3325129"/>
          </a:xfrm>
          <a:custGeom>
            <a:avLst/>
            <a:gdLst/>
            <a:ahLst/>
            <a:cxnLst/>
            <a:rect l="l" t="t" r="r" b="b"/>
            <a:pathLst>
              <a:path w="26198265" h="3325129">
                <a:moveTo>
                  <a:pt x="0" y="0"/>
                </a:moveTo>
                <a:lnTo>
                  <a:pt x="26198265" y="0"/>
                </a:lnTo>
                <a:lnTo>
                  <a:pt x="26198265" y="3325129"/>
                </a:lnTo>
                <a:lnTo>
                  <a:pt x="0" y="3325129"/>
                </a:lnTo>
                <a:lnTo>
                  <a:pt x="0" y="0"/>
                </a:lnTo>
                <a:close/>
              </a:path>
            </a:pathLst>
          </a:custGeom>
          <a:blipFill>
            <a:blip r:embed="rId6">
              <a:extLst>
                <a:ext uri="{96DAC541-7B7A-43D3-8B79-37D633B846F1}">
                  <asvg:svgBlip xmlns:asvg="http://schemas.microsoft.com/office/drawing/2016/SVG/main" r:embed="rId7"/>
                </a:ext>
              </a:extLst>
            </a:blip>
            <a:stretch>
              <a:fillRect b="-687887"/>
            </a:stretch>
          </a:blipFill>
        </p:spPr>
        <p:txBody>
          <a:bodyPr/>
          <a:lstStyle/>
          <a:p>
            <a:endParaRPr lang="he-IL"/>
          </a:p>
        </p:txBody>
      </p:sp>
      <p:sp>
        <p:nvSpPr>
          <p:cNvPr id="5" name="TextBox 5"/>
          <p:cNvSpPr txBox="1"/>
          <p:nvPr/>
        </p:nvSpPr>
        <p:spPr>
          <a:xfrm>
            <a:off x="5114294" y="5798722"/>
            <a:ext cx="9396431" cy="5224764"/>
          </a:xfrm>
          <a:prstGeom prst="rect">
            <a:avLst/>
          </a:prstGeom>
        </p:spPr>
        <p:txBody>
          <a:bodyPr lIns="0" tIns="0" rIns="0" bIns="0" rtlCol="0" anchor="t">
            <a:spAutoFit/>
          </a:bodyPr>
          <a:lstStyle/>
          <a:p>
            <a:pPr algn="ctr">
              <a:lnSpc>
                <a:spcPts val="10444"/>
              </a:lnSpc>
            </a:pPr>
            <a:r>
              <a:rPr lang="en-US" sz="7460" b="1" dirty="0">
                <a:solidFill>
                  <a:srgbClr val="000000"/>
                </a:solidFill>
                <a:latin typeface="Roboto Condensed Bold"/>
                <a:ea typeface="Roboto Condensed Bold"/>
                <a:cs typeface="Roboto Condensed Bold"/>
                <a:sym typeface="Roboto Condensed Bold"/>
              </a:rPr>
              <a:t>THANK YOU FOR</a:t>
            </a:r>
          </a:p>
          <a:p>
            <a:pPr algn="ctr" rtl="1">
              <a:lnSpc>
                <a:spcPts val="10444"/>
              </a:lnSpc>
            </a:pPr>
            <a:r>
              <a:rPr lang="ar-EG" sz="7460" dirty="0">
                <a:solidFill>
                  <a:srgbClr val="000000"/>
                </a:solidFill>
                <a:latin typeface="Roboto Condensed"/>
                <a:ea typeface="Roboto Condensed"/>
                <a:cs typeface="Roboto Condensed"/>
                <a:sym typeface="Roboto Condensed"/>
                <a:rtl/>
              </a:rPr>
              <a:t>!</a:t>
            </a:r>
            <a:r>
              <a:rPr lang="en-US" sz="7460" b="1" dirty="0">
                <a:solidFill>
                  <a:srgbClr val="000000"/>
                </a:solidFill>
                <a:latin typeface="Roboto Condensed Bold"/>
                <a:ea typeface="Roboto Condensed Bold"/>
                <a:cs typeface="Roboto Condensed Bold"/>
                <a:sym typeface="Roboto Condensed Bold"/>
              </a:rPr>
              <a:t>LISTENING</a:t>
            </a:r>
          </a:p>
          <a:p>
            <a:pPr algn="ctr" rtl="1">
              <a:lnSpc>
                <a:spcPts val="10444"/>
              </a:lnSpc>
            </a:pPr>
            <a:endParaRPr lang="en-US" sz="7460" b="1" dirty="0">
              <a:solidFill>
                <a:srgbClr val="000000"/>
              </a:solidFill>
              <a:latin typeface="Roboto Condensed Bold"/>
              <a:ea typeface="Roboto Condensed Bold"/>
              <a:cs typeface="Roboto Condensed Bold"/>
              <a:sym typeface="Roboto Condensed Bold"/>
            </a:endParaRPr>
          </a:p>
          <a:p>
            <a:pPr algn="ctr" rtl="1">
              <a:lnSpc>
                <a:spcPts val="10444"/>
              </a:lnSpc>
              <a:spcBef>
                <a:spcPct val="0"/>
              </a:spcBef>
            </a:pPr>
            <a:endParaRPr lang="en-US" sz="7460" b="1" dirty="0">
              <a:solidFill>
                <a:srgbClr val="000000"/>
              </a:solidFill>
              <a:latin typeface="Roboto Condensed Bold"/>
              <a:ea typeface="Roboto Condensed Bold"/>
              <a:cs typeface="Roboto Condensed Bold"/>
              <a:sym typeface="Roboto Condensed Bold"/>
            </a:endParaRPr>
          </a:p>
        </p:txBody>
      </p:sp>
      <p:sp>
        <p:nvSpPr>
          <p:cNvPr id="6" name="TextBox 6"/>
          <p:cNvSpPr txBox="1"/>
          <p:nvPr/>
        </p:nvSpPr>
        <p:spPr>
          <a:xfrm>
            <a:off x="17526001" y="9172575"/>
            <a:ext cx="623050" cy="688969"/>
          </a:xfrm>
          <a:prstGeom prst="rect">
            <a:avLst/>
          </a:prstGeom>
        </p:spPr>
        <p:txBody>
          <a:bodyPr wrap="square" lIns="0" tIns="0" rIns="0" bIns="0" rtlCol="0" anchor="t">
            <a:spAutoFit/>
          </a:bodyPr>
          <a:lstStyle/>
          <a:p>
            <a:pPr algn="ctr">
              <a:lnSpc>
                <a:spcPts val="5600"/>
              </a:lnSpc>
              <a:spcBef>
                <a:spcPct val="0"/>
              </a:spcBef>
            </a:pPr>
            <a:r>
              <a:rPr lang="en-US" sz="4000" b="1" dirty="0">
                <a:solidFill>
                  <a:srgbClr val="000000"/>
                </a:solidFill>
                <a:latin typeface="Roboto Condensed Bold"/>
                <a:ea typeface="Roboto Condensed Bold"/>
                <a:cs typeface="Roboto Condensed Bold"/>
                <a:sym typeface="Roboto Condensed Bold"/>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sp>
        <p:nvSpPr>
          <p:cNvPr id="2" name="Freeform 2"/>
          <p:cNvSpPr/>
          <p:nvPr/>
        </p:nvSpPr>
        <p:spPr>
          <a:xfrm rot="5400000">
            <a:off x="3978056" y="-5680679"/>
            <a:ext cx="24504513" cy="9526129"/>
          </a:xfrm>
          <a:custGeom>
            <a:avLst/>
            <a:gdLst/>
            <a:ahLst/>
            <a:cxnLst/>
            <a:rect l="l" t="t" r="r" b="b"/>
            <a:pathLst>
              <a:path w="24504513" h="9526129">
                <a:moveTo>
                  <a:pt x="0" y="0"/>
                </a:moveTo>
                <a:lnTo>
                  <a:pt x="24504513" y="0"/>
                </a:lnTo>
                <a:lnTo>
                  <a:pt x="24504513" y="9526129"/>
                </a:lnTo>
                <a:lnTo>
                  <a:pt x="0" y="9526129"/>
                </a:lnTo>
                <a:lnTo>
                  <a:pt x="0" y="0"/>
                </a:lnTo>
                <a:close/>
              </a:path>
            </a:pathLst>
          </a:custGeom>
          <a:blipFill>
            <a:blip r:embed="rId3"/>
            <a:stretch>
              <a:fillRect/>
            </a:stretch>
          </a:blipFill>
        </p:spPr>
        <p:txBody>
          <a:bodyPr/>
          <a:lstStyle/>
          <a:p>
            <a:endParaRPr lang="he-IL"/>
          </a:p>
        </p:txBody>
      </p:sp>
      <p:sp>
        <p:nvSpPr>
          <p:cNvPr id="3" name="Freeform 3"/>
          <p:cNvSpPr/>
          <p:nvPr/>
        </p:nvSpPr>
        <p:spPr>
          <a:xfrm rot="5400000">
            <a:off x="-2993278" y="2390565"/>
            <a:ext cx="19479700" cy="9593752"/>
          </a:xfrm>
          <a:custGeom>
            <a:avLst/>
            <a:gdLst/>
            <a:ahLst/>
            <a:cxnLst/>
            <a:rect l="l" t="t" r="r" b="b"/>
            <a:pathLst>
              <a:path w="19479700" h="9593752">
                <a:moveTo>
                  <a:pt x="0" y="0"/>
                </a:moveTo>
                <a:lnTo>
                  <a:pt x="19479700" y="0"/>
                </a:lnTo>
                <a:lnTo>
                  <a:pt x="19479700" y="9593753"/>
                </a:lnTo>
                <a:lnTo>
                  <a:pt x="0" y="9593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grpSp>
        <p:nvGrpSpPr>
          <p:cNvPr id="4" name="Group 4"/>
          <p:cNvGrpSpPr/>
          <p:nvPr/>
        </p:nvGrpSpPr>
        <p:grpSpPr>
          <a:xfrm>
            <a:off x="8901729" y="1524860"/>
            <a:ext cx="8357571" cy="7237280"/>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87" r="-14987"/>
              </a:stretch>
            </a:blipFill>
          </p:spPr>
          <p:txBody>
            <a:bodyPr/>
            <a:lstStyle/>
            <a:p>
              <a:endParaRPr lang="he-IL"/>
            </a:p>
          </p:txBody>
        </p:sp>
      </p:grpSp>
      <p:grpSp>
        <p:nvGrpSpPr>
          <p:cNvPr id="6" name="Group 6"/>
          <p:cNvGrpSpPr/>
          <p:nvPr/>
        </p:nvGrpSpPr>
        <p:grpSpPr>
          <a:xfrm>
            <a:off x="9144000" y="1857528"/>
            <a:ext cx="7731137" cy="6598025"/>
            <a:chOff x="0" y="0"/>
            <a:chExt cx="4282440" cy="3654785"/>
          </a:xfrm>
        </p:grpSpPr>
        <p:sp>
          <p:nvSpPr>
            <p:cNvPr id="7" name="Freeform 7"/>
            <p:cNvSpPr/>
            <p:nvPr/>
          </p:nvSpPr>
          <p:spPr>
            <a:xfrm>
              <a:off x="0" y="0"/>
              <a:ext cx="4282440" cy="3654785"/>
            </a:xfrm>
            <a:custGeom>
              <a:avLst/>
              <a:gdLst/>
              <a:ahLst/>
              <a:cxnLst/>
              <a:rect l="l" t="t" r="r" b="b"/>
              <a:pathLst>
                <a:path w="4282440" h="3654785">
                  <a:moveTo>
                    <a:pt x="3211830" y="0"/>
                  </a:moveTo>
                  <a:lnTo>
                    <a:pt x="1070610" y="0"/>
                  </a:lnTo>
                  <a:lnTo>
                    <a:pt x="0" y="1827393"/>
                  </a:lnTo>
                  <a:lnTo>
                    <a:pt x="1070610" y="3654785"/>
                  </a:lnTo>
                  <a:lnTo>
                    <a:pt x="3211830" y="3654785"/>
                  </a:lnTo>
                  <a:lnTo>
                    <a:pt x="4282440" y="1827393"/>
                  </a:lnTo>
                  <a:close/>
                </a:path>
              </a:pathLst>
            </a:custGeom>
            <a:blipFill>
              <a:blip r:embed="rId7"/>
              <a:stretch>
                <a:fillRect l="-6895" r="-6895"/>
              </a:stretch>
            </a:blipFill>
          </p:spPr>
          <p:txBody>
            <a:bodyPr/>
            <a:lstStyle/>
            <a:p>
              <a:endParaRPr lang="he-IL"/>
            </a:p>
          </p:txBody>
        </p:sp>
      </p:grpSp>
      <p:sp>
        <p:nvSpPr>
          <p:cNvPr id="8" name="TextBox 8"/>
          <p:cNvSpPr txBox="1"/>
          <p:nvPr/>
        </p:nvSpPr>
        <p:spPr>
          <a:xfrm>
            <a:off x="415689" y="2562072"/>
            <a:ext cx="8115300" cy="6964680"/>
          </a:xfrm>
          <a:prstGeom prst="rect">
            <a:avLst/>
          </a:prstGeom>
        </p:spPr>
        <p:txBody>
          <a:bodyPr lIns="0" tIns="0" rIns="0" bIns="0" rtlCol="0" anchor="t">
            <a:spAutoFit/>
          </a:bodyPr>
          <a:lstStyle/>
          <a:p>
            <a:pPr algn="l">
              <a:lnSpc>
                <a:spcPts val="4619"/>
              </a:lnSpc>
            </a:pPr>
            <a:r>
              <a:rPr lang="en-US" sz="3299" b="1">
                <a:solidFill>
                  <a:srgbClr val="000000"/>
                </a:solidFill>
                <a:latin typeface="Roboto Condensed Bold"/>
                <a:ea typeface="Roboto Condensed Bold"/>
                <a:cs typeface="Roboto Condensed Bold"/>
                <a:sym typeface="Roboto Condensed Bold"/>
              </a:rPr>
              <a:t>•Carmey Gil Center provides a supportive environment for individuals with intellectual or physical disabilities.</a:t>
            </a:r>
          </a:p>
          <a:p>
            <a:pPr algn="l">
              <a:lnSpc>
                <a:spcPts val="4619"/>
              </a:lnSpc>
            </a:pPr>
            <a:endParaRPr lang="en-US" sz="3299" b="1">
              <a:solidFill>
                <a:srgbClr val="000000"/>
              </a:solidFill>
              <a:latin typeface="Roboto Condensed Bold"/>
              <a:ea typeface="Roboto Condensed Bold"/>
              <a:cs typeface="Roboto Condensed Bold"/>
              <a:sym typeface="Roboto Condensed Bold"/>
            </a:endParaRPr>
          </a:p>
          <a:p>
            <a:pPr algn="l">
              <a:lnSpc>
                <a:spcPts val="4619"/>
              </a:lnSpc>
            </a:pPr>
            <a:r>
              <a:rPr lang="en-US" sz="3299" b="1">
                <a:solidFill>
                  <a:srgbClr val="000000"/>
                </a:solidFill>
                <a:latin typeface="Roboto Condensed Bold"/>
                <a:ea typeface="Roboto Condensed Bold"/>
                <a:cs typeface="Roboto Condensed Bold"/>
                <a:sym typeface="Roboto Condensed Bold"/>
              </a:rPr>
              <a:t>•Service recipients are grouped by ability levels, each with an instructor to guide daily tasks and activities. </a:t>
            </a:r>
          </a:p>
          <a:p>
            <a:pPr algn="l">
              <a:lnSpc>
                <a:spcPts val="4619"/>
              </a:lnSpc>
            </a:pPr>
            <a:endParaRPr lang="en-US" sz="3299" b="1">
              <a:solidFill>
                <a:srgbClr val="000000"/>
              </a:solidFill>
              <a:latin typeface="Roboto Condensed Bold"/>
              <a:ea typeface="Roboto Condensed Bold"/>
              <a:cs typeface="Roboto Condensed Bold"/>
              <a:sym typeface="Roboto Condensed Bold"/>
            </a:endParaRPr>
          </a:p>
          <a:p>
            <a:pPr algn="l">
              <a:lnSpc>
                <a:spcPts val="4619"/>
              </a:lnSpc>
            </a:pPr>
            <a:r>
              <a:rPr lang="en-US" sz="3299" b="1">
                <a:solidFill>
                  <a:srgbClr val="000000"/>
                </a:solidFill>
                <a:latin typeface="Roboto Condensed Bold"/>
                <a:ea typeface="Roboto Condensed Bold"/>
                <a:cs typeface="Roboto Condensed Bold"/>
                <a:sym typeface="Roboto Condensed Bold"/>
              </a:rPr>
              <a:t>•Service recipients arriving via various transportation at different times, the current manual attendance strains on the staff</a:t>
            </a:r>
          </a:p>
          <a:p>
            <a:pPr algn="l">
              <a:lnSpc>
                <a:spcPts val="4619"/>
              </a:lnSpc>
            </a:pPr>
            <a:endParaRPr lang="en-US" sz="3299" b="1">
              <a:solidFill>
                <a:srgbClr val="000000"/>
              </a:solidFill>
              <a:latin typeface="Roboto Condensed Bold"/>
              <a:ea typeface="Roboto Condensed Bold"/>
              <a:cs typeface="Roboto Condensed Bold"/>
              <a:sym typeface="Roboto Condensed Bold"/>
            </a:endParaRPr>
          </a:p>
        </p:txBody>
      </p:sp>
      <p:sp>
        <p:nvSpPr>
          <p:cNvPr id="9" name="TextBox 9"/>
          <p:cNvSpPr txBox="1"/>
          <p:nvPr/>
        </p:nvSpPr>
        <p:spPr>
          <a:xfrm>
            <a:off x="2040791" y="169380"/>
            <a:ext cx="12980395" cy="3252470"/>
          </a:xfrm>
          <a:prstGeom prst="rect">
            <a:avLst/>
          </a:prstGeom>
        </p:spPr>
        <p:txBody>
          <a:bodyPr lIns="0" tIns="0" rIns="0" bIns="0" rtlCol="0" anchor="t">
            <a:spAutoFit/>
          </a:bodyPr>
          <a:lstStyle/>
          <a:p>
            <a:pPr algn="ctr">
              <a:lnSpc>
                <a:spcPts val="8680"/>
              </a:lnSpc>
            </a:pPr>
            <a:r>
              <a:rPr lang="en-US" sz="6200" b="1">
                <a:solidFill>
                  <a:srgbClr val="000000"/>
                </a:solidFill>
                <a:latin typeface="Roboto Condensed Bold"/>
                <a:ea typeface="Roboto Condensed Bold"/>
                <a:cs typeface="Roboto Condensed Bold"/>
                <a:sym typeface="Roboto Condensed Bold"/>
              </a:rPr>
              <a:t>OVERVIEW OF CARMEY GIL CENTER</a:t>
            </a:r>
          </a:p>
          <a:p>
            <a:pPr algn="ctr">
              <a:lnSpc>
                <a:spcPts val="8680"/>
              </a:lnSpc>
            </a:pPr>
            <a:endParaRPr lang="en-US" sz="6200" b="1">
              <a:solidFill>
                <a:srgbClr val="000000"/>
              </a:solidFill>
              <a:latin typeface="Roboto Condensed Bold"/>
              <a:ea typeface="Roboto Condensed Bold"/>
              <a:cs typeface="Roboto Condensed Bold"/>
              <a:sym typeface="Roboto Condensed Bold"/>
            </a:endParaRPr>
          </a:p>
          <a:p>
            <a:pPr algn="ctr">
              <a:lnSpc>
                <a:spcPts val="8680"/>
              </a:lnSpc>
            </a:pPr>
            <a:endParaRPr lang="en-US" sz="6200" b="1">
              <a:solidFill>
                <a:srgbClr val="000000"/>
              </a:solidFill>
              <a:latin typeface="Roboto Condensed Bold"/>
              <a:ea typeface="Roboto Condensed Bold"/>
              <a:cs typeface="Roboto Condensed Bold"/>
              <a:sym typeface="Roboto Condensed Bold"/>
            </a:endParaRPr>
          </a:p>
        </p:txBody>
      </p:sp>
      <p:sp>
        <p:nvSpPr>
          <p:cNvPr id="10" name="TextBox 10"/>
          <p:cNvSpPr txBox="1"/>
          <p:nvPr/>
        </p:nvSpPr>
        <p:spPr>
          <a:xfrm>
            <a:off x="17763525" y="9172575"/>
            <a:ext cx="257056" cy="688969"/>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Roboto Condensed Bold"/>
                <a:ea typeface="Roboto Condensed Bold"/>
                <a:cs typeface="Roboto Condensed Bold"/>
                <a:sym typeface="Roboto Condensed Bold"/>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sp>
        <p:nvSpPr>
          <p:cNvPr id="2" name="Freeform 2"/>
          <p:cNvSpPr/>
          <p:nvPr/>
        </p:nvSpPr>
        <p:spPr>
          <a:xfrm rot="-10800000">
            <a:off x="-595850" y="2954213"/>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3" name="Freeform 3"/>
          <p:cNvSpPr/>
          <p:nvPr/>
        </p:nvSpPr>
        <p:spPr>
          <a:xfrm>
            <a:off x="-449752" y="-793340"/>
            <a:ext cx="4995681" cy="3434531"/>
          </a:xfrm>
          <a:custGeom>
            <a:avLst/>
            <a:gdLst/>
            <a:ahLst/>
            <a:cxnLst/>
            <a:rect l="l" t="t" r="r" b="b"/>
            <a:pathLst>
              <a:path w="4995681" h="3434531">
                <a:moveTo>
                  <a:pt x="0" y="0"/>
                </a:moveTo>
                <a:lnTo>
                  <a:pt x="4995681" y="0"/>
                </a:lnTo>
                <a:lnTo>
                  <a:pt x="4995681" y="3434530"/>
                </a:lnTo>
                <a:lnTo>
                  <a:pt x="0" y="34345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4" name="Freeform 4"/>
          <p:cNvSpPr/>
          <p:nvPr/>
        </p:nvSpPr>
        <p:spPr>
          <a:xfrm flipH="1">
            <a:off x="13888169" y="-793340"/>
            <a:ext cx="4995681" cy="3434531"/>
          </a:xfrm>
          <a:custGeom>
            <a:avLst/>
            <a:gdLst/>
            <a:ahLst/>
            <a:cxnLst/>
            <a:rect l="l" t="t" r="r" b="b"/>
            <a:pathLst>
              <a:path w="4995681" h="3434531">
                <a:moveTo>
                  <a:pt x="4995681" y="0"/>
                </a:moveTo>
                <a:lnTo>
                  <a:pt x="0" y="0"/>
                </a:lnTo>
                <a:lnTo>
                  <a:pt x="0" y="3434530"/>
                </a:lnTo>
                <a:lnTo>
                  <a:pt x="4995681" y="3434530"/>
                </a:lnTo>
                <a:lnTo>
                  <a:pt x="499568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5" name="Freeform 5"/>
          <p:cNvSpPr/>
          <p:nvPr/>
        </p:nvSpPr>
        <p:spPr>
          <a:xfrm>
            <a:off x="1028700" y="2641190"/>
            <a:ext cx="15890285" cy="6720266"/>
          </a:xfrm>
          <a:custGeom>
            <a:avLst/>
            <a:gdLst/>
            <a:ahLst/>
            <a:cxnLst/>
            <a:rect l="l" t="t" r="r" b="b"/>
            <a:pathLst>
              <a:path w="15890285" h="6720266">
                <a:moveTo>
                  <a:pt x="0" y="0"/>
                </a:moveTo>
                <a:lnTo>
                  <a:pt x="15890285" y="0"/>
                </a:lnTo>
                <a:lnTo>
                  <a:pt x="15890285" y="6720267"/>
                </a:lnTo>
                <a:lnTo>
                  <a:pt x="0" y="6720267"/>
                </a:lnTo>
                <a:lnTo>
                  <a:pt x="0" y="0"/>
                </a:lnTo>
                <a:close/>
              </a:path>
            </a:pathLst>
          </a:custGeom>
          <a:blipFill>
            <a:blip r:embed="rId7"/>
            <a:stretch>
              <a:fillRect/>
            </a:stretch>
          </a:blipFill>
        </p:spPr>
        <p:txBody>
          <a:bodyPr/>
          <a:lstStyle/>
          <a:p>
            <a:endParaRPr lang="he-IL"/>
          </a:p>
        </p:txBody>
      </p:sp>
      <p:sp>
        <p:nvSpPr>
          <p:cNvPr id="6" name="Freeform 6"/>
          <p:cNvSpPr/>
          <p:nvPr/>
        </p:nvSpPr>
        <p:spPr>
          <a:xfrm>
            <a:off x="2315509" y="3652248"/>
            <a:ext cx="13656983" cy="4431451"/>
          </a:xfrm>
          <a:custGeom>
            <a:avLst/>
            <a:gdLst/>
            <a:ahLst/>
            <a:cxnLst/>
            <a:rect l="l" t="t" r="r" b="b"/>
            <a:pathLst>
              <a:path w="13656983" h="4431451">
                <a:moveTo>
                  <a:pt x="0" y="0"/>
                </a:moveTo>
                <a:lnTo>
                  <a:pt x="13656982" y="0"/>
                </a:lnTo>
                <a:lnTo>
                  <a:pt x="13656982" y="4431451"/>
                </a:lnTo>
                <a:lnTo>
                  <a:pt x="0" y="4431451"/>
                </a:lnTo>
                <a:lnTo>
                  <a:pt x="0" y="0"/>
                </a:lnTo>
                <a:close/>
              </a:path>
            </a:pathLst>
          </a:custGeom>
          <a:blipFill>
            <a:blip r:embed="rId8"/>
            <a:stretch>
              <a:fillRect/>
            </a:stretch>
          </a:blipFill>
        </p:spPr>
        <p:txBody>
          <a:bodyPr/>
          <a:lstStyle/>
          <a:p>
            <a:endParaRPr lang="he-IL" dirty="0"/>
          </a:p>
        </p:txBody>
      </p:sp>
      <p:sp>
        <p:nvSpPr>
          <p:cNvPr id="7" name="Freeform 7"/>
          <p:cNvSpPr/>
          <p:nvPr/>
        </p:nvSpPr>
        <p:spPr>
          <a:xfrm>
            <a:off x="1718568" y="8343900"/>
            <a:ext cx="262632" cy="258104"/>
          </a:xfrm>
          <a:custGeom>
            <a:avLst/>
            <a:gdLst/>
            <a:ahLst/>
            <a:cxnLst/>
            <a:rect l="l" t="t" r="r" b="b"/>
            <a:pathLst>
              <a:path w="262632" h="258104">
                <a:moveTo>
                  <a:pt x="0" y="0"/>
                </a:moveTo>
                <a:lnTo>
                  <a:pt x="262632" y="0"/>
                </a:lnTo>
                <a:lnTo>
                  <a:pt x="262632" y="258104"/>
                </a:lnTo>
                <a:lnTo>
                  <a:pt x="0" y="258104"/>
                </a:lnTo>
                <a:lnTo>
                  <a:pt x="0" y="0"/>
                </a:lnTo>
                <a:close/>
              </a:path>
            </a:pathLst>
          </a:custGeom>
          <a:blipFill>
            <a:blip r:embed="rId9"/>
            <a:stretch>
              <a:fillRect/>
            </a:stretch>
          </a:blipFill>
        </p:spPr>
        <p:txBody>
          <a:bodyPr/>
          <a:lstStyle/>
          <a:p>
            <a:endParaRPr lang="he-IL"/>
          </a:p>
        </p:txBody>
      </p:sp>
      <p:sp>
        <p:nvSpPr>
          <p:cNvPr id="8" name="Freeform 8"/>
          <p:cNvSpPr/>
          <p:nvPr/>
        </p:nvSpPr>
        <p:spPr>
          <a:xfrm>
            <a:off x="11163243" y="2019123"/>
            <a:ext cx="2996790" cy="2032158"/>
          </a:xfrm>
          <a:custGeom>
            <a:avLst/>
            <a:gdLst/>
            <a:ahLst/>
            <a:cxnLst/>
            <a:rect l="l" t="t" r="r" b="b"/>
            <a:pathLst>
              <a:path w="2996790" h="2032158">
                <a:moveTo>
                  <a:pt x="0" y="0"/>
                </a:moveTo>
                <a:lnTo>
                  <a:pt x="2996789" y="0"/>
                </a:lnTo>
                <a:lnTo>
                  <a:pt x="2996789" y="2032158"/>
                </a:lnTo>
                <a:lnTo>
                  <a:pt x="0" y="2032158"/>
                </a:lnTo>
                <a:lnTo>
                  <a:pt x="0" y="0"/>
                </a:lnTo>
                <a:close/>
              </a:path>
            </a:pathLst>
          </a:custGeom>
          <a:blipFill>
            <a:blip r:embed="rId10"/>
            <a:stretch>
              <a:fillRect/>
            </a:stretch>
          </a:blipFill>
        </p:spPr>
        <p:txBody>
          <a:bodyPr/>
          <a:lstStyle/>
          <a:p>
            <a:endParaRPr lang="he-IL" dirty="0"/>
          </a:p>
        </p:txBody>
      </p:sp>
      <p:sp>
        <p:nvSpPr>
          <p:cNvPr id="9" name="Freeform 9"/>
          <p:cNvSpPr/>
          <p:nvPr/>
        </p:nvSpPr>
        <p:spPr>
          <a:xfrm>
            <a:off x="13604206" y="6019952"/>
            <a:ext cx="3314779" cy="1731137"/>
          </a:xfrm>
          <a:custGeom>
            <a:avLst/>
            <a:gdLst/>
            <a:ahLst/>
            <a:cxnLst/>
            <a:rect l="l" t="t" r="r" b="b"/>
            <a:pathLst>
              <a:path w="3314779" h="1731137">
                <a:moveTo>
                  <a:pt x="0" y="0"/>
                </a:moveTo>
                <a:lnTo>
                  <a:pt x="3314779" y="0"/>
                </a:lnTo>
                <a:lnTo>
                  <a:pt x="3314779" y="1731137"/>
                </a:lnTo>
                <a:lnTo>
                  <a:pt x="0" y="1731137"/>
                </a:lnTo>
                <a:lnTo>
                  <a:pt x="0" y="0"/>
                </a:lnTo>
                <a:close/>
              </a:path>
            </a:pathLst>
          </a:custGeom>
          <a:blipFill>
            <a:blip r:embed="rId11"/>
            <a:stretch>
              <a:fillRect/>
            </a:stretch>
          </a:blipFill>
        </p:spPr>
        <p:txBody>
          <a:bodyPr/>
          <a:lstStyle/>
          <a:p>
            <a:endParaRPr lang="he-IL"/>
          </a:p>
        </p:txBody>
      </p:sp>
      <p:sp>
        <p:nvSpPr>
          <p:cNvPr id="10" name="Freeform 10"/>
          <p:cNvSpPr/>
          <p:nvPr/>
        </p:nvSpPr>
        <p:spPr>
          <a:xfrm>
            <a:off x="9842179" y="5867974"/>
            <a:ext cx="4906874" cy="1779241"/>
          </a:xfrm>
          <a:custGeom>
            <a:avLst/>
            <a:gdLst/>
            <a:ahLst/>
            <a:cxnLst/>
            <a:rect l="l" t="t" r="r" b="b"/>
            <a:pathLst>
              <a:path w="4906874" h="1779241">
                <a:moveTo>
                  <a:pt x="0" y="0"/>
                </a:moveTo>
                <a:lnTo>
                  <a:pt x="4906875" y="0"/>
                </a:lnTo>
                <a:lnTo>
                  <a:pt x="4906875" y="1779240"/>
                </a:lnTo>
                <a:lnTo>
                  <a:pt x="0" y="1779240"/>
                </a:lnTo>
                <a:lnTo>
                  <a:pt x="0" y="0"/>
                </a:lnTo>
                <a:close/>
              </a:path>
            </a:pathLst>
          </a:custGeom>
          <a:blipFill>
            <a:blip r:embed="rId12"/>
            <a:stretch>
              <a:fillRect/>
            </a:stretch>
          </a:blipFill>
        </p:spPr>
        <p:txBody>
          <a:bodyPr/>
          <a:lstStyle/>
          <a:p>
            <a:endParaRPr lang="he-IL"/>
          </a:p>
        </p:txBody>
      </p:sp>
      <p:sp>
        <p:nvSpPr>
          <p:cNvPr id="11" name="Freeform 11"/>
          <p:cNvSpPr/>
          <p:nvPr/>
        </p:nvSpPr>
        <p:spPr>
          <a:xfrm>
            <a:off x="7028214" y="3094863"/>
            <a:ext cx="3075071" cy="1490227"/>
          </a:xfrm>
          <a:custGeom>
            <a:avLst/>
            <a:gdLst/>
            <a:ahLst/>
            <a:cxnLst/>
            <a:rect l="l" t="t" r="r" b="b"/>
            <a:pathLst>
              <a:path w="3075071" h="1490227">
                <a:moveTo>
                  <a:pt x="0" y="0"/>
                </a:moveTo>
                <a:lnTo>
                  <a:pt x="3075072" y="0"/>
                </a:lnTo>
                <a:lnTo>
                  <a:pt x="3075072" y="1490227"/>
                </a:lnTo>
                <a:lnTo>
                  <a:pt x="0" y="1490227"/>
                </a:lnTo>
                <a:lnTo>
                  <a:pt x="0" y="0"/>
                </a:lnTo>
                <a:close/>
              </a:path>
            </a:pathLst>
          </a:custGeom>
          <a:blipFill>
            <a:blip r:embed="rId13"/>
            <a:stretch>
              <a:fillRect/>
            </a:stretch>
          </a:blipFill>
        </p:spPr>
        <p:txBody>
          <a:bodyPr/>
          <a:lstStyle/>
          <a:p>
            <a:endParaRPr lang="he-IL"/>
          </a:p>
        </p:txBody>
      </p:sp>
      <p:sp>
        <p:nvSpPr>
          <p:cNvPr id="12" name="Freeform 12"/>
          <p:cNvSpPr/>
          <p:nvPr/>
        </p:nvSpPr>
        <p:spPr>
          <a:xfrm>
            <a:off x="6546513" y="6557859"/>
            <a:ext cx="3295667" cy="1053098"/>
          </a:xfrm>
          <a:custGeom>
            <a:avLst/>
            <a:gdLst/>
            <a:ahLst/>
            <a:cxnLst/>
            <a:rect l="l" t="t" r="r" b="b"/>
            <a:pathLst>
              <a:path w="3295667" h="1053098">
                <a:moveTo>
                  <a:pt x="0" y="0"/>
                </a:moveTo>
                <a:lnTo>
                  <a:pt x="3295666" y="0"/>
                </a:lnTo>
                <a:lnTo>
                  <a:pt x="3295666" y="1053098"/>
                </a:lnTo>
                <a:lnTo>
                  <a:pt x="0" y="1053098"/>
                </a:lnTo>
                <a:lnTo>
                  <a:pt x="0" y="0"/>
                </a:lnTo>
                <a:close/>
              </a:path>
            </a:pathLst>
          </a:custGeom>
          <a:blipFill>
            <a:blip r:embed="rId14"/>
            <a:stretch>
              <a:fillRect/>
            </a:stretch>
          </a:blipFill>
        </p:spPr>
        <p:txBody>
          <a:bodyPr/>
          <a:lstStyle/>
          <a:p>
            <a:endParaRPr lang="he-IL"/>
          </a:p>
        </p:txBody>
      </p:sp>
      <p:sp>
        <p:nvSpPr>
          <p:cNvPr id="13" name="Freeform 13"/>
          <p:cNvSpPr/>
          <p:nvPr/>
        </p:nvSpPr>
        <p:spPr>
          <a:xfrm>
            <a:off x="2888906" y="4520412"/>
            <a:ext cx="3657607" cy="1499540"/>
          </a:xfrm>
          <a:custGeom>
            <a:avLst/>
            <a:gdLst/>
            <a:ahLst/>
            <a:cxnLst/>
            <a:rect l="l" t="t" r="r" b="b"/>
            <a:pathLst>
              <a:path w="3657607" h="1499540">
                <a:moveTo>
                  <a:pt x="0" y="0"/>
                </a:moveTo>
                <a:lnTo>
                  <a:pt x="3657607" y="0"/>
                </a:lnTo>
                <a:lnTo>
                  <a:pt x="3657607" y="1499540"/>
                </a:lnTo>
                <a:lnTo>
                  <a:pt x="0" y="1499540"/>
                </a:lnTo>
                <a:lnTo>
                  <a:pt x="0" y="0"/>
                </a:lnTo>
                <a:close/>
              </a:path>
            </a:pathLst>
          </a:custGeom>
          <a:blipFill>
            <a:blip r:embed="rId15"/>
            <a:stretch>
              <a:fillRect/>
            </a:stretch>
          </a:blipFill>
        </p:spPr>
        <p:txBody>
          <a:bodyPr/>
          <a:lstStyle/>
          <a:p>
            <a:endParaRPr lang="he-IL"/>
          </a:p>
        </p:txBody>
      </p:sp>
      <p:sp>
        <p:nvSpPr>
          <p:cNvPr id="14" name="Freeform 14"/>
          <p:cNvSpPr/>
          <p:nvPr/>
        </p:nvSpPr>
        <p:spPr>
          <a:xfrm>
            <a:off x="838200" y="6210300"/>
            <a:ext cx="2733100" cy="1794139"/>
          </a:xfrm>
          <a:custGeom>
            <a:avLst/>
            <a:gdLst/>
            <a:ahLst/>
            <a:cxnLst/>
            <a:rect l="l" t="t" r="r" b="b"/>
            <a:pathLst>
              <a:path w="2733100" h="1794139">
                <a:moveTo>
                  <a:pt x="0" y="0"/>
                </a:moveTo>
                <a:lnTo>
                  <a:pt x="2733100" y="0"/>
                </a:lnTo>
                <a:lnTo>
                  <a:pt x="2733100" y="1794138"/>
                </a:lnTo>
                <a:lnTo>
                  <a:pt x="0" y="1794138"/>
                </a:lnTo>
                <a:lnTo>
                  <a:pt x="0" y="0"/>
                </a:lnTo>
                <a:close/>
              </a:path>
            </a:pathLst>
          </a:custGeom>
          <a:blipFill>
            <a:blip r:embed="rId16"/>
            <a:stretch>
              <a:fillRect l="-616" r="-616"/>
            </a:stretch>
          </a:blipFill>
        </p:spPr>
        <p:txBody>
          <a:bodyPr/>
          <a:lstStyle/>
          <a:p>
            <a:endParaRPr lang="he-IL"/>
          </a:p>
        </p:txBody>
      </p:sp>
      <p:sp>
        <p:nvSpPr>
          <p:cNvPr id="15" name="Freeform 15"/>
          <p:cNvSpPr/>
          <p:nvPr/>
        </p:nvSpPr>
        <p:spPr>
          <a:xfrm>
            <a:off x="4055609" y="7429958"/>
            <a:ext cx="2812021" cy="1845389"/>
          </a:xfrm>
          <a:custGeom>
            <a:avLst/>
            <a:gdLst/>
            <a:ahLst/>
            <a:cxnLst/>
            <a:rect l="l" t="t" r="r" b="b"/>
            <a:pathLst>
              <a:path w="2812021" h="1845389">
                <a:moveTo>
                  <a:pt x="0" y="0"/>
                </a:moveTo>
                <a:lnTo>
                  <a:pt x="2812021" y="0"/>
                </a:lnTo>
                <a:lnTo>
                  <a:pt x="2812021" y="1845388"/>
                </a:lnTo>
                <a:lnTo>
                  <a:pt x="0" y="1845388"/>
                </a:lnTo>
                <a:lnTo>
                  <a:pt x="0" y="0"/>
                </a:lnTo>
                <a:close/>
              </a:path>
            </a:pathLst>
          </a:custGeom>
          <a:blipFill>
            <a:blip r:embed="rId17"/>
            <a:stretch>
              <a:fillRect/>
            </a:stretch>
          </a:blipFill>
        </p:spPr>
        <p:txBody>
          <a:bodyPr/>
          <a:lstStyle/>
          <a:p>
            <a:endParaRPr lang="he-IL"/>
          </a:p>
        </p:txBody>
      </p:sp>
      <p:sp>
        <p:nvSpPr>
          <p:cNvPr id="16" name="Freeform 16"/>
          <p:cNvSpPr/>
          <p:nvPr/>
        </p:nvSpPr>
        <p:spPr>
          <a:xfrm>
            <a:off x="1827633" y="8533888"/>
            <a:ext cx="3130456" cy="1789344"/>
          </a:xfrm>
          <a:custGeom>
            <a:avLst/>
            <a:gdLst/>
            <a:ahLst/>
            <a:cxnLst/>
            <a:rect l="l" t="t" r="r" b="b"/>
            <a:pathLst>
              <a:path w="2237001" h="1331191">
                <a:moveTo>
                  <a:pt x="0" y="0"/>
                </a:moveTo>
                <a:lnTo>
                  <a:pt x="2237001" y="0"/>
                </a:lnTo>
                <a:lnTo>
                  <a:pt x="2237001" y="1331191"/>
                </a:lnTo>
                <a:lnTo>
                  <a:pt x="0" y="1331191"/>
                </a:lnTo>
                <a:lnTo>
                  <a:pt x="0" y="0"/>
                </a:lnTo>
                <a:close/>
              </a:path>
            </a:pathLst>
          </a:custGeom>
          <a:blipFill>
            <a:blip r:embed="rId18"/>
            <a:stretch>
              <a:fillRect/>
            </a:stretch>
          </a:blipFill>
        </p:spPr>
        <p:txBody>
          <a:bodyPr/>
          <a:lstStyle/>
          <a:p>
            <a:endParaRPr lang="he-IL"/>
          </a:p>
        </p:txBody>
      </p:sp>
      <p:sp>
        <p:nvSpPr>
          <p:cNvPr id="17" name="TextBox 17"/>
          <p:cNvSpPr txBox="1"/>
          <p:nvPr/>
        </p:nvSpPr>
        <p:spPr>
          <a:xfrm>
            <a:off x="2040791" y="169380"/>
            <a:ext cx="12980395" cy="1061720"/>
          </a:xfrm>
          <a:prstGeom prst="rect">
            <a:avLst/>
          </a:prstGeom>
        </p:spPr>
        <p:txBody>
          <a:bodyPr lIns="0" tIns="0" rIns="0" bIns="0" rtlCol="0" anchor="t">
            <a:spAutoFit/>
          </a:bodyPr>
          <a:lstStyle/>
          <a:p>
            <a:pPr algn="ctr">
              <a:lnSpc>
                <a:spcPts val="8680"/>
              </a:lnSpc>
            </a:pPr>
            <a:r>
              <a:rPr lang="en-US" sz="6200" b="1">
                <a:solidFill>
                  <a:srgbClr val="000000"/>
                </a:solidFill>
                <a:latin typeface="Roboto Condensed Bold"/>
                <a:ea typeface="Roboto Condensed Bold"/>
                <a:cs typeface="Roboto Condensed Bold"/>
                <a:sym typeface="Roboto Condensed Bold"/>
              </a:rPr>
              <a:t>WORK PROCESS</a:t>
            </a:r>
          </a:p>
        </p:txBody>
      </p:sp>
      <p:sp>
        <p:nvSpPr>
          <p:cNvPr id="18" name="TextBox 18"/>
          <p:cNvSpPr txBox="1"/>
          <p:nvPr/>
        </p:nvSpPr>
        <p:spPr>
          <a:xfrm>
            <a:off x="17763525" y="9172575"/>
            <a:ext cx="257056" cy="688969"/>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Roboto Condensed Bold"/>
                <a:ea typeface="Roboto Condensed Bold"/>
                <a:cs typeface="Roboto Condensed Bold"/>
                <a:sym typeface="Roboto Condensed Bold"/>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sp>
        <p:nvSpPr>
          <p:cNvPr id="2" name="Freeform 2"/>
          <p:cNvSpPr/>
          <p:nvPr/>
        </p:nvSpPr>
        <p:spPr>
          <a:xfrm rot="5400000">
            <a:off x="3978056" y="-5680679"/>
            <a:ext cx="24504513" cy="9526129"/>
          </a:xfrm>
          <a:custGeom>
            <a:avLst/>
            <a:gdLst/>
            <a:ahLst/>
            <a:cxnLst/>
            <a:rect l="l" t="t" r="r" b="b"/>
            <a:pathLst>
              <a:path w="24504513" h="9526129">
                <a:moveTo>
                  <a:pt x="0" y="0"/>
                </a:moveTo>
                <a:lnTo>
                  <a:pt x="24504513" y="0"/>
                </a:lnTo>
                <a:lnTo>
                  <a:pt x="24504513" y="9526129"/>
                </a:lnTo>
                <a:lnTo>
                  <a:pt x="0" y="9526129"/>
                </a:lnTo>
                <a:lnTo>
                  <a:pt x="0" y="0"/>
                </a:lnTo>
                <a:close/>
              </a:path>
            </a:pathLst>
          </a:custGeom>
          <a:blipFill>
            <a:blip r:embed="rId3"/>
            <a:stretch>
              <a:fillRect/>
            </a:stretch>
          </a:blipFill>
        </p:spPr>
        <p:txBody>
          <a:bodyPr/>
          <a:lstStyle/>
          <a:p>
            <a:endParaRPr lang="he-IL"/>
          </a:p>
        </p:txBody>
      </p:sp>
      <p:sp>
        <p:nvSpPr>
          <p:cNvPr id="3" name="Freeform 3"/>
          <p:cNvSpPr/>
          <p:nvPr/>
        </p:nvSpPr>
        <p:spPr>
          <a:xfrm rot="5400000">
            <a:off x="-2993278" y="2390565"/>
            <a:ext cx="19479700" cy="9593752"/>
          </a:xfrm>
          <a:custGeom>
            <a:avLst/>
            <a:gdLst/>
            <a:ahLst/>
            <a:cxnLst/>
            <a:rect l="l" t="t" r="r" b="b"/>
            <a:pathLst>
              <a:path w="19479700" h="9593752">
                <a:moveTo>
                  <a:pt x="0" y="0"/>
                </a:moveTo>
                <a:lnTo>
                  <a:pt x="19479700" y="0"/>
                </a:lnTo>
                <a:lnTo>
                  <a:pt x="19479700" y="9593753"/>
                </a:lnTo>
                <a:lnTo>
                  <a:pt x="0" y="95937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grpSp>
        <p:nvGrpSpPr>
          <p:cNvPr id="4" name="Group 4"/>
          <p:cNvGrpSpPr>
            <a:grpSpLocks noChangeAspect="1"/>
          </p:cNvGrpSpPr>
          <p:nvPr/>
        </p:nvGrpSpPr>
        <p:grpSpPr>
          <a:xfrm>
            <a:off x="9379029" y="2638272"/>
            <a:ext cx="8908971" cy="6415498"/>
            <a:chOff x="0" y="0"/>
            <a:chExt cx="3136392" cy="2258568"/>
          </a:xfrm>
        </p:grpSpPr>
        <p:sp>
          <p:nvSpPr>
            <p:cNvPr id="5" name="Freeform 5"/>
            <p:cNvSpPr/>
            <p:nvPr/>
          </p:nvSpPr>
          <p:spPr>
            <a:xfrm>
              <a:off x="114300" y="125984"/>
              <a:ext cx="2882900" cy="1993900"/>
            </a:xfrm>
            <a:custGeom>
              <a:avLst/>
              <a:gdLst/>
              <a:ahLst/>
              <a:cxnLst/>
              <a:rect l="l" t="t" r="r" b="b"/>
              <a:pathLst>
                <a:path w="2882900" h="1993900">
                  <a:moveTo>
                    <a:pt x="2882900" y="1993900"/>
                  </a:moveTo>
                  <a:lnTo>
                    <a:pt x="0" y="1993900"/>
                  </a:lnTo>
                  <a:lnTo>
                    <a:pt x="0" y="0"/>
                  </a:lnTo>
                  <a:lnTo>
                    <a:pt x="2882900" y="0"/>
                  </a:lnTo>
                  <a:lnTo>
                    <a:pt x="2882900" y="1993900"/>
                  </a:lnTo>
                  <a:close/>
                </a:path>
              </a:pathLst>
            </a:custGeom>
            <a:blipFill>
              <a:blip r:embed="rId6"/>
              <a:stretch>
                <a:fillRect l="-7937" r="-7937"/>
              </a:stretch>
            </a:blipFill>
          </p:spPr>
          <p:txBody>
            <a:bodyPr/>
            <a:lstStyle/>
            <a:p>
              <a:endParaRPr lang="he-IL"/>
            </a:p>
          </p:txBody>
        </p:sp>
        <p:sp>
          <p:nvSpPr>
            <p:cNvPr id="6" name="Freeform 6"/>
            <p:cNvSpPr/>
            <p:nvPr/>
          </p:nvSpPr>
          <p:spPr>
            <a:xfrm>
              <a:off x="0" y="-1016"/>
              <a:ext cx="3136392" cy="2258568"/>
            </a:xfrm>
            <a:custGeom>
              <a:avLst/>
              <a:gdLst/>
              <a:ahLst/>
              <a:cxnLst/>
              <a:rect l="l" t="t" r="r" b="b"/>
              <a:pathLst>
                <a:path w="3136392" h="2258568">
                  <a:moveTo>
                    <a:pt x="3136392" y="2258568"/>
                  </a:moveTo>
                  <a:lnTo>
                    <a:pt x="0" y="2258568"/>
                  </a:lnTo>
                  <a:lnTo>
                    <a:pt x="0" y="0"/>
                  </a:lnTo>
                  <a:lnTo>
                    <a:pt x="3136392" y="0"/>
                  </a:lnTo>
                  <a:lnTo>
                    <a:pt x="3136392" y="2258568"/>
                  </a:lnTo>
                  <a:close/>
                </a:path>
              </a:pathLst>
            </a:custGeom>
            <a:blipFill>
              <a:blip r:embed="rId7"/>
              <a:stretch>
                <a:fillRect l="-8" r="-8"/>
              </a:stretch>
            </a:blipFill>
          </p:spPr>
          <p:txBody>
            <a:bodyPr/>
            <a:lstStyle/>
            <a:p>
              <a:endParaRPr lang="he-IL"/>
            </a:p>
          </p:txBody>
        </p:sp>
      </p:grpSp>
      <p:sp>
        <p:nvSpPr>
          <p:cNvPr id="7" name="TextBox 7"/>
          <p:cNvSpPr txBox="1"/>
          <p:nvPr/>
        </p:nvSpPr>
        <p:spPr>
          <a:xfrm>
            <a:off x="415689" y="2562072"/>
            <a:ext cx="8115300" cy="7037183"/>
          </a:xfrm>
          <a:prstGeom prst="rect">
            <a:avLst/>
          </a:prstGeom>
        </p:spPr>
        <p:txBody>
          <a:bodyPr lIns="0" tIns="0" rIns="0" bIns="0" rtlCol="0" anchor="t">
            <a:spAutoFit/>
          </a:bodyPr>
          <a:lstStyle/>
          <a:p>
            <a:pPr algn="l">
              <a:lnSpc>
                <a:spcPts val="4619"/>
              </a:lnSpc>
            </a:pPr>
            <a:r>
              <a:rPr lang="en-US" sz="3299" b="1" dirty="0">
                <a:solidFill>
                  <a:srgbClr val="000000"/>
                </a:solidFill>
                <a:latin typeface="Roboto Condensed Bold"/>
                <a:ea typeface="Roboto Condensed Bold"/>
                <a:cs typeface="Roboto Condensed Bold"/>
                <a:sym typeface="Roboto Condensed Bold"/>
              </a:rPr>
              <a:t>First Meeting:</a:t>
            </a:r>
          </a:p>
          <a:p>
            <a:pPr marL="712468" lvl="1" indent="-356234" algn="l">
              <a:lnSpc>
                <a:spcPts val="4619"/>
              </a:lnSpc>
              <a:buFont typeface="Arial"/>
              <a:buChar char="•"/>
            </a:pPr>
            <a:r>
              <a:rPr lang="en-US" sz="3299" b="1" dirty="0">
                <a:solidFill>
                  <a:srgbClr val="000000"/>
                </a:solidFill>
                <a:latin typeface="Roboto Condensed Bold"/>
                <a:ea typeface="Roboto Condensed Bold"/>
                <a:cs typeface="Roboto Condensed Bold"/>
                <a:sym typeface="Roboto Condensed Bold"/>
              </a:rPr>
              <a:t>Identified the need for self-check-in and     emotional tracking.</a:t>
            </a:r>
          </a:p>
          <a:p>
            <a:pPr marL="712468" lvl="1" indent="-356234" algn="l">
              <a:lnSpc>
                <a:spcPts val="4619"/>
              </a:lnSpc>
              <a:buFont typeface="Arial"/>
              <a:buChar char="•"/>
            </a:pPr>
            <a:r>
              <a:rPr lang="en-US" sz="3299" b="1" dirty="0">
                <a:solidFill>
                  <a:srgbClr val="000000"/>
                </a:solidFill>
                <a:latin typeface="Roboto Condensed Bold"/>
                <a:ea typeface="Roboto Condensed Bold"/>
                <a:cs typeface="Roboto Condensed Bold"/>
                <a:sym typeface="Roboto Condensed Bold"/>
              </a:rPr>
              <a:t>Decided on a visual-based interface due to low literacy levels.</a:t>
            </a:r>
          </a:p>
          <a:p>
            <a:pPr algn="l">
              <a:lnSpc>
                <a:spcPts val="4619"/>
              </a:lnSpc>
            </a:pPr>
            <a:endParaRPr lang="en-US" sz="3299" b="1" dirty="0">
              <a:solidFill>
                <a:srgbClr val="000000"/>
              </a:solidFill>
              <a:latin typeface="Roboto Condensed Bold"/>
              <a:ea typeface="Roboto Condensed Bold"/>
              <a:cs typeface="Roboto Condensed Bold"/>
              <a:sym typeface="Roboto Condensed Bold"/>
            </a:endParaRPr>
          </a:p>
          <a:p>
            <a:pPr algn="l">
              <a:lnSpc>
                <a:spcPts val="4619"/>
              </a:lnSpc>
            </a:pPr>
            <a:r>
              <a:rPr lang="en-US" sz="3299" b="1" dirty="0">
                <a:solidFill>
                  <a:srgbClr val="000000"/>
                </a:solidFill>
                <a:latin typeface="Roboto Condensed Bold"/>
                <a:ea typeface="Roboto Condensed Bold"/>
                <a:cs typeface="Roboto Condensed Bold"/>
                <a:sym typeface="Roboto Condensed Bold"/>
              </a:rPr>
              <a:t>Second Meeting:</a:t>
            </a:r>
          </a:p>
          <a:p>
            <a:pPr marL="712468" lvl="1" indent="-356234" algn="l">
              <a:lnSpc>
                <a:spcPts val="4619"/>
              </a:lnSpc>
              <a:buFont typeface="Arial"/>
              <a:buChar char="•"/>
            </a:pPr>
            <a:r>
              <a:rPr lang="en-US" sz="3299" b="1" dirty="0">
                <a:solidFill>
                  <a:srgbClr val="000000"/>
                </a:solidFill>
                <a:latin typeface="Roboto Condensed Bold"/>
                <a:ea typeface="Roboto Condensed Bold"/>
                <a:cs typeface="Roboto Condensed Bold"/>
                <a:sym typeface="Roboto Condensed Bold"/>
              </a:rPr>
              <a:t>Simplified service recipients login with pictures and emojis.</a:t>
            </a:r>
          </a:p>
          <a:p>
            <a:pPr marL="712468" lvl="1" indent="-356234" algn="l">
              <a:lnSpc>
                <a:spcPts val="4619"/>
              </a:lnSpc>
              <a:buFont typeface="Arial"/>
              <a:buChar char="•"/>
            </a:pPr>
            <a:r>
              <a:rPr lang="en-US" sz="3299" b="1" dirty="0">
                <a:solidFill>
                  <a:srgbClr val="000000"/>
                </a:solidFill>
                <a:latin typeface="Roboto Condensed Bold"/>
                <a:ea typeface="Roboto Condensed Bold"/>
                <a:cs typeface="Roboto Condensed Bold"/>
                <a:sym typeface="Roboto Condensed Bold"/>
              </a:rPr>
              <a:t>Emphasized the importance of fitting the system to the center’s setup and budget.</a:t>
            </a:r>
          </a:p>
          <a:p>
            <a:pPr algn="l">
              <a:lnSpc>
                <a:spcPts val="4619"/>
              </a:lnSpc>
            </a:pPr>
            <a:endParaRPr lang="en-US" sz="3299" b="1" dirty="0">
              <a:solidFill>
                <a:srgbClr val="000000"/>
              </a:solidFill>
              <a:latin typeface="Roboto Condensed Bold"/>
              <a:ea typeface="Roboto Condensed Bold"/>
              <a:cs typeface="Roboto Condensed Bold"/>
              <a:sym typeface="Roboto Condensed Bold"/>
            </a:endParaRPr>
          </a:p>
        </p:txBody>
      </p:sp>
      <p:sp>
        <p:nvSpPr>
          <p:cNvPr id="8" name="TextBox 8"/>
          <p:cNvSpPr txBox="1"/>
          <p:nvPr/>
        </p:nvSpPr>
        <p:spPr>
          <a:xfrm>
            <a:off x="478490" y="309727"/>
            <a:ext cx="17463653" cy="4547669"/>
          </a:xfrm>
          <a:prstGeom prst="rect">
            <a:avLst/>
          </a:prstGeom>
        </p:spPr>
        <p:txBody>
          <a:bodyPr lIns="0" tIns="0" rIns="0" bIns="0" rtlCol="0" anchor="t">
            <a:spAutoFit/>
          </a:bodyPr>
          <a:lstStyle/>
          <a:p>
            <a:pPr algn="ctr">
              <a:lnSpc>
                <a:spcPts val="9028"/>
              </a:lnSpc>
            </a:pPr>
            <a:r>
              <a:rPr lang="en-US" sz="6448" b="1">
                <a:solidFill>
                  <a:srgbClr val="000000"/>
                </a:solidFill>
                <a:latin typeface="Roboto Condensed Bold"/>
                <a:ea typeface="Roboto Condensed Bold"/>
                <a:cs typeface="Roboto Condensed Bold"/>
                <a:sym typeface="Roboto Condensed Bold"/>
              </a:rPr>
              <a:t>SUMMARY OF MEETINGS AT CARMEY GIL CENTER</a:t>
            </a:r>
          </a:p>
          <a:p>
            <a:pPr algn="ctr">
              <a:lnSpc>
                <a:spcPts val="9028"/>
              </a:lnSpc>
            </a:pPr>
            <a:endParaRPr lang="en-US" sz="6448" b="1">
              <a:solidFill>
                <a:srgbClr val="000000"/>
              </a:solidFill>
              <a:latin typeface="Roboto Condensed Bold"/>
              <a:ea typeface="Roboto Condensed Bold"/>
              <a:cs typeface="Roboto Condensed Bold"/>
              <a:sym typeface="Roboto Condensed Bold"/>
            </a:endParaRPr>
          </a:p>
          <a:p>
            <a:pPr algn="ctr">
              <a:lnSpc>
                <a:spcPts val="9028"/>
              </a:lnSpc>
            </a:pPr>
            <a:endParaRPr lang="en-US" sz="6448" b="1">
              <a:solidFill>
                <a:srgbClr val="000000"/>
              </a:solidFill>
              <a:latin typeface="Roboto Condensed Bold"/>
              <a:ea typeface="Roboto Condensed Bold"/>
              <a:cs typeface="Roboto Condensed Bold"/>
              <a:sym typeface="Roboto Condensed Bold"/>
            </a:endParaRPr>
          </a:p>
          <a:p>
            <a:pPr algn="ctr">
              <a:lnSpc>
                <a:spcPts val="9028"/>
              </a:lnSpc>
            </a:pPr>
            <a:endParaRPr lang="en-US" sz="6448" b="1">
              <a:solidFill>
                <a:srgbClr val="000000"/>
              </a:solidFill>
              <a:latin typeface="Roboto Condensed Bold"/>
              <a:ea typeface="Roboto Condensed Bold"/>
              <a:cs typeface="Roboto Condensed Bold"/>
              <a:sym typeface="Roboto Condensed Bold"/>
            </a:endParaRPr>
          </a:p>
        </p:txBody>
      </p:sp>
      <p:sp>
        <p:nvSpPr>
          <p:cNvPr id="9" name="TextBox 9"/>
          <p:cNvSpPr txBox="1"/>
          <p:nvPr/>
        </p:nvSpPr>
        <p:spPr>
          <a:xfrm>
            <a:off x="17763525" y="9172575"/>
            <a:ext cx="257056" cy="688969"/>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Roboto Condensed Bold"/>
                <a:ea typeface="Roboto Condensed Bold"/>
                <a:cs typeface="Roboto Condensed Bold"/>
                <a:sym typeface="Roboto Condensed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3FB"/>
        </a:solidFill>
        <a:effectLst/>
      </p:bgPr>
    </p:bg>
    <p:spTree>
      <p:nvGrpSpPr>
        <p:cNvPr id="1" name=""/>
        <p:cNvGrpSpPr/>
        <p:nvPr/>
      </p:nvGrpSpPr>
      <p:grpSpPr>
        <a:xfrm>
          <a:off x="0" y="0"/>
          <a:ext cx="0" cy="0"/>
          <a:chOff x="0" y="0"/>
          <a:chExt cx="0" cy="0"/>
        </a:xfrm>
      </p:grpSpPr>
      <p:sp>
        <p:nvSpPr>
          <p:cNvPr id="2" name="Freeform 2"/>
          <p:cNvSpPr/>
          <p:nvPr/>
        </p:nvSpPr>
        <p:spPr>
          <a:xfrm>
            <a:off x="13572881" y="-300274"/>
            <a:ext cx="3686419" cy="10587274"/>
          </a:xfrm>
          <a:custGeom>
            <a:avLst/>
            <a:gdLst/>
            <a:ahLst/>
            <a:cxnLst/>
            <a:rect l="l" t="t" r="r" b="b"/>
            <a:pathLst>
              <a:path w="3686419" h="10587274">
                <a:moveTo>
                  <a:pt x="0" y="0"/>
                </a:moveTo>
                <a:lnTo>
                  <a:pt x="3686419" y="0"/>
                </a:lnTo>
                <a:lnTo>
                  <a:pt x="3686419" y="10587274"/>
                </a:lnTo>
                <a:lnTo>
                  <a:pt x="0" y="10587274"/>
                </a:lnTo>
                <a:lnTo>
                  <a:pt x="0" y="0"/>
                </a:lnTo>
                <a:close/>
              </a:path>
            </a:pathLst>
          </a:custGeom>
          <a:blipFill>
            <a:blip r:embed="rId3"/>
            <a:stretch>
              <a:fillRect l="-177961" r="-153102"/>
            </a:stretch>
          </a:blipFill>
        </p:spPr>
        <p:txBody>
          <a:bodyPr/>
          <a:lstStyle/>
          <a:p>
            <a:endParaRPr lang="he-IL"/>
          </a:p>
        </p:txBody>
      </p:sp>
      <p:sp>
        <p:nvSpPr>
          <p:cNvPr id="3" name="Freeform 3"/>
          <p:cNvSpPr/>
          <p:nvPr/>
        </p:nvSpPr>
        <p:spPr>
          <a:xfrm rot="-10800000">
            <a:off x="-595850" y="2954213"/>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grpSp>
        <p:nvGrpSpPr>
          <p:cNvPr id="4" name="Group 4"/>
          <p:cNvGrpSpPr/>
          <p:nvPr/>
        </p:nvGrpSpPr>
        <p:grpSpPr>
          <a:xfrm>
            <a:off x="1069623" y="3406853"/>
            <a:ext cx="3704908" cy="10462560"/>
            <a:chOff x="0" y="0"/>
            <a:chExt cx="698500" cy="1972545"/>
          </a:xfrm>
        </p:grpSpPr>
        <p:sp>
          <p:nvSpPr>
            <p:cNvPr id="5" name="Freeform 5"/>
            <p:cNvSpPr/>
            <p:nvPr/>
          </p:nvSpPr>
          <p:spPr>
            <a:xfrm>
              <a:off x="0" y="0"/>
              <a:ext cx="698500" cy="1972545"/>
            </a:xfrm>
            <a:custGeom>
              <a:avLst/>
              <a:gdLst/>
              <a:ahLst/>
              <a:cxnLst/>
              <a:rect l="l" t="t" r="r" b="b"/>
              <a:pathLst>
                <a:path w="698500" h="1972545">
                  <a:moveTo>
                    <a:pt x="349250" y="0"/>
                  </a:moveTo>
                  <a:lnTo>
                    <a:pt x="698500" y="203200"/>
                  </a:lnTo>
                  <a:lnTo>
                    <a:pt x="698500" y="1769345"/>
                  </a:lnTo>
                  <a:lnTo>
                    <a:pt x="349250" y="1972545"/>
                  </a:lnTo>
                  <a:lnTo>
                    <a:pt x="0" y="1769345"/>
                  </a:lnTo>
                  <a:lnTo>
                    <a:pt x="0" y="203200"/>
                  </a:lnTo>
                  <a:lnTo>
                    <a:pt x="349250" y="0"/>
                  </a:lnTo>
                  <a:close/>
                </a:path>
              </a:pathLst>
            </a:custGeom>
            <a:solidFill>
              <a:srgbClr val="C7D7F3"/>
            </a:solidFill>
          </p:spPr>
          <p:txBody>
            <a:bodyPr/>
            <a:lstStyle/>
            <a:p>
              <a:endParaRPr lang="he-IL"/>
            </a:p>
          </p:txBody>
        </p:sp>
        <p:sp>
          <p:nvSpPr>
            <p:cNvPr id="6" name="TextBox 6"/>
            <p:cNvSpPr txBox="1"/>
            <p:nvPr/>
          </p:nvSpPr>
          <p:spPr>
            <a:xfrm>
              <a:off x="0" y="101600"/>
              <a:ext cx="698500" cy="173124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230177" y="3406853"/>
            <a:ext cx="3704908" cy="10462560"/>
            <a:chOff x="0" y="0"/>
            <a:chExt cx="698500" cy="1972545"/>
          </a:xfrm>
        </p:grpSpPr>
        <p:sp>
          <p:nvSpPr>
            <p:cNvPr id="8" name="Freeform 8"/>
            <p:cNvSpPr/>
            <p:nvPr/>
          </p:nvSpPr>
          <p:spPr>
            <a:xfrm>
              <a:off x="0" y="0"/>
              <a:ext cx="698500" cy="1972545"/>
            </a:xfrm>
            <a:custGeom>
              <a:avLst/>
              <a:gdLst/>
              <a:ahLst/>
              <a:cxnLst/>
              <a:rect l="l" t="t" r="r" b="b"/>
              <a:pathLst>
                <a:path w="698500" h="1972545">
                  <a:moveTo>
                    <a:pt x="349250" y="0"/>
                  </a:moveTo>
                  <a:lnTo>
                    <a:pt x="698500" y="203200"/>
                  </a:lnTo>
                  <a:lnTo>
                    <a:pt x="698500" y="1769345"/>
                  </a:lnTo>
                  <a:lnTo>
                    <a:pt x="349250" y="1972545"/>
                  </a:lnTo>
                  <a:lnTo>
                    <a:pt x="0" y="1769345"/>
                  </a:lnTo>
                  <a:lnTo>
                    <a:pt x="0" y="203200"/>
                  </a:lnTo>
                  <a:lnTo>
                    <a:pt x="349250" y="0"/>
                  </a:lnTo>
                  <a:close/>
                </a:path>
              </a:pathLst>
            </a:custGeom>
            <a:solidFill>
              <a:srgbClr val="C7D7F3"/>
            </a:solidFill>
          </p:spPr>
          <p:txBody>
            <a:bodyPr/>
            <a:lstStyle/>
            <a:p>
              <a:endParaRPr lang="he-IL"/>
            </a:p>
          </p:txBody>
        </p:sp>
        <p:sp>
          <p:nvSpPr>
            <p:cNvPr id="9" name="TextBox 9"/>
            <p:cNvSpPr txBox="1"/>
            <p:nvPr/>
          </p:nvSpPr>
          <p:spPr>
            <a:xfrm>
              <a:off x="0" y="101600"/>
              <a:ext cx="698500" cy="173124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392284" y="3406853"/>
            <a:ext cx="3704908" cy="10462560"/>
            <a:chOff x="0" y="0"/>
            <a:chExt cx="698500" cy="1972545"/>
          </a:xfrm>
        </p:grpSpPr>
        <p:sp>
          <p:nvSpPr>
            <p:cNvPr id="11" name="Freeform 11"/>
            <p:cNvSpPr/>
            <p:nvPr/>
          </p:nvSpPr>
          <p:spPr>
            <a:xfrm>
              <a:off x="0" y="0"/>
              <a:ext cx="698500" cy="1972545"/>
            </a:xfrm>
            <a:custGeom>
              <a:avLst/>
              <a:gdLst/>
              <a:ahLst/>
              <a:cxnLst/>
              <a:rect l="l" t="t" r="r" b="b"/>
              <a:pathLst>
                <a:path w="698500" h="1972545">
                  <a:moveTo>
                    <a:pt x="349250" y="0"/>
                  </a:moveTo>
                  <a:lnTo>
                    <a:pt x="698500" y="203200"/>
                  </a:lnTo>
                  <a:lnTo>
                    <a:pt x="698500" y="1769345"/>
                  </a:lnTo>
                  <a:lnTo>
                    <a:pt x="349250" y="1972545"/>
                  </a:lnTo>
                  <a:lnTo>
                    <a:pt x="0" y="1769345"/>
                  </a:lnTo>
                  <a:lnTo>
                    <a:pt x="0" y="203200"/>
                  </a:lnTo>
                  <a:lnTo>
                    <a:pt x="349250" y="0"/>
                  </a:lnTo>
                  <a:close/>
                </a:path>
              </a:pathLst>
            </a:custGeom>
            <a:solidFill>
              <a:srgbClr val="C7D7F3"/>
            </a:solidFill>
          </p:spPr>
          <p:txBody>
            <a:bodyPr/>
            <a:lstStyle/>
            <a:p>
              <a:endParaRPr lang="he-IL"/>
            </a:p>
          </p:txBody>
        </p:sp>
        <p:sp>
          <p:nvSpPr>
            <p:cNvPr id="12" name="TextBox 12"/>
            <p:cNvSpPr txBox="1"/>
            <p:nvPr/>
          </p:nvSpPr>
          <p:spPr>
            <a:xfrm>
              <a:off x="0" y="101600"/>
              <a:ext cx="698500" cy="173124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3572881" y="3406853"/>
            <a:ext cx="3704908" cy="10462560"/>
            <a:chOff x="0" y="0"/>
            <a:chExt cx="698500" cy="1972545"/>
          </a:xfrm>
        </p:grpSpPr>
        <p:sp>
          <p:nvSpPr>
            <p:cNvPr id="14" name="Freeform 14"/>
            <p:cNvSpPr/>
            <p:nvPr/>
          </p:nvSpPr>
          <p:spPr>
            <a:xfrm>
              <a:off x="0" y="0"/>
              <a:ext cx="698500" cy="1972545"/>
            </a:xfrm>
            <a:custGeom>
              <a:avLst/>
              <a:gdLst/>
              <a:ahLst/>
              <a:cxnLst/>
              <a:rect l="l" t="t" r="r" b="b"/>
              <a:pathLst>
                <a:path w="698500" h="1972545">
                  <a:moveTo>
                    <a:pt x="349250" y="0"/>
                  </a:moveTo>
                  <a:lnTo>
                    <a:pt x="698500" y="203200"/>
                  </a:lnTo>
                  <a:lnTo>
                    <a:pt x="698500" y="1769345"/>
                  </a:lnTo>
                  <a:lnTo>
                    <a:pt x="349250" y="1972545"/>
                  </a:lnTo>
                  <a:lnTo>
                    <a:pt x="0" y="1769345"/>
                  </a:lnTo>
                  <a:lnTo>
                    <a:pt x="0" y="203200"/>
                  </a:lnTo>
                  <a:lnTo>
                    <a:pt x="349250" y="0"/>
                  </a:lnTo>
                  <a:close/>
                </a:path>
              </a:pathLst>
            </a:custGeom>
            <a:solidFill>
              <a:srgbClr val="5E8AD6">
                <a:alpha val="80000"/>
              </a:srgbClr>
            </a:solidFill>
          </p:spPr>
          <p:txBody>
            <a:bodyPr/>
            <a:lstStyle/>
            <a:p>
              <a:endParaRPr lang="he-IL"/>
            </a:p>
          </p:txBody>
        </p:sp>
        <p:sp>
          <p:nvSpPr>
            <p:cNvPr id="15" name="TextBox 15"/>
            <p:cNvSpPr txBox="1"/>
            <p:nvPr/>
          </p:nvSpPr>
          <p:spPr>
            <a:xfrm>
              <a:off x="0" y="101600"/>
              <a:ext cx="698500" cy="173124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10800000">
            <a:off x="1028700" y="5433927"/>
            <a:ext cx="3741886" cy="5842270"/>
          </a:xfrm>
          <a:custGeom>
            <a:avLst/>
            <a:gdLst/>
            <a:ahLst/>
            <a:cxnLst/>
            <a:rect l="l" t="t" r="r" b="b"/>
            <a:pathLst>
              <a:path w="3741886" h="5842270">
                <a:moveTo>
                  <a:pt x="0" y="0"/>
                </a:moveTo>
                <a:lnTo>
                  <a:pt x="3741886" y="0"/>
                </a:lnTo>
                <a:lnTo>
                  <a:pt x="3741886" y="5842270"/>
                </a:lnTo>
                <a:lnTo>
                  <a:pt x="0" y="5842270"/>
                </a:lnTo>
                <a:lnTo>
                  <a:pt x="0" y="0"/>
                </a:lnTo>
                <a:close/>
              </a:path>
            </a:pathLst>
          </a:custGeom>
          <a:blipFill>
            <a:blip r:embed="rId6">
              <a:extLst>
                <a:ext uri="{96DAC541-7B7A-43D3-8B79-37D633B846F1}">
                  <asvg:svgBlip xmlns:asvg="http://schemas.microsoft.com/office/drawing/2016/SVG/main" r:embed="rId7"/>
                </a:ext>
              </a:extLst>
            </a:blip>
            <a:stretch>
              <a:fillRect l="-217018"/>
            </a:stretch>
          </a:blipFill>
        </p:spPr>
        <p:txBody>
          <a:bodyPr/>
          <a:lstStyle/>
          <a:p>
            <a:endParaRPr lang="he-IL"/>
          </a:p>
        </p:txBody>
      </p:sp>
      <p:sp>
        <p:nvSpPr>
          <p:cNvPr id="17" name="Freeform 17"/>
          <p:cNvSpPr/>
          <p:nvPr/>
        </p:nvSpPr>
        <p:spPr>
          <a:xfrm rot="-10800000">
            <a:off x="5230177" y="5433927"/>
            <a:ext cx="3741886" cy="5842270"/>
          </a:xfrm>
          <a:custGeom>
            <a:avLst/>
            <a:gdLst/>
            <a:ahLst/>
            <a:cxnLst/>
            <a:rect l="l" t="t" r="r" b="b"/>
            <a:pathLst>
              <a:path w="3741886" h="5842270">
                <a:moveTo>
                  <a:pt x="0" y="0"/>
                </a:moveTo>
                <a:lnTo>
                  <a:pt x="3741886" y="0"/>
                </a:lnTo>
                <a:lnTo>
                  <a:pt x="3741886" y="5842270"/>
                </a:lnTo>
                <a:lnTo>
                  <a:pt x="0" y="5842270"/>
                </a:lnTo>
                <a:lnTo>
                  <a:pt x="0" y="0"/>
                </a:lnTo>
                <a:close/>
              </a:path>
            </a:pathLst>
          </a:custGeom>
          <a:blipFill>
            <a:blip r:embed="rId6">
              <a:extLst>
                <a:ext uri="{96DAC541-7B7A-43D3-8B79-37D633B846F1}">
                  <asvg:svgBlip xmlns:asvg="http://schemas.microsoft.com/office/drawing/2016/SVG/main" r:embed="rId7"/>
                </a:ext>
              </a:extLst>
            </a:blip>
            <a:stretch>
              <a:fillRect l="-217018"/>
            </a:stretch>
          </a:blipFill>
        </p:spPr>
        <p:txBody>
          <a:bodyPr/>
          <a:lstStyle/>
          <a:p>
            <a:endParaRPr lang="he-IL"/>
          </a:p>
        </p:txBody>
      </p:sp>
      <p:sp>
        <p:nvSpPr>
          <p:cNvPr id="18" name="Freeform 18"/>
          <p:cNvSpPr/>
          <p:nvPr/>
        </p:nvSpPr>
        <p:spPr>
          <a:xfrm rot="-10800000">
            <a:off x="9299582" y="5266351"/>
            <a:ext cx="3741886" cy="5842270"/>
          </a:xfrm>
          <a:custGeom>
            <a:avLst/>
            <a:gdLst/>
            <a:ahLst/>
            <a:cxnLst/>
            <a:rect l="l" t="t" r="r" b="b"/>
            <a:pathLst>
              <a:path w="3741886" h="5842270">
                <a:moveTo>
                  <a:pt x="0" y="0"/>
                </a:moveTo>
                <a:lnTo>
                  <a:pt x="3741886" y="0"/>
                </a:lnTo>
                <a:lnTo>
                  <a:pt x="3741886" y="5842270"/>
                </a:lnTo>
                <a:lnTo>
                  <a:pt x="0" y="5842270"/>
                </a:lnTo>
                <a:lnTo>
                  <a:pt x="0" y="0"/>
                </a:lnTo>
                <a:close/>
              </a:path>
            </a:pathLst>
          </a:custGeom>
          <a:blipFill>
            <a:blip r:embed="rId6">
              <a:extLst>
                <a:ext uri="{96DAC541-7B7A-43D3-8B79-37D633B846F1}">
                  <asvg:svgBlip xmlns:asvg="http://schemas.microsoft.com/office/drawing/2016/SVG/main" r:embed="rId7"/>
                </a:ext>
              </a:extLst>
            </a:blip>
            <a:stretch>
              <a:fillRect l="-217018"/>
            </a:stretch>
          </a:blipFill>
        </p:spPr>
        <p:txBody>
          <a:bodyPr/>
          <a:lstStyle/>
          <a:p>
            <a:endParaRPr lang="he-IL"/>
          </a:p>
        </p:txBody>
      </p:sp>
      <p:sp>
        <p:nvSpPr>
          <p:cNvPr id="19" name="Freeform 19"/>
          <p:cNvSpPr/>
          <p:nvPr/>
        </p:nvSpPr>
        <p:spPr>
          <a:xfrm rot="-10800000">
            <a:off x="13553831" y="6164674"/>
            <a:ext cx="3741886" cy="5842270"/>
          </a:xfrm>
          <a:custGeom>
            <a:avLst/>
            <a:gdLst/>
            <a:ahLst/>
            <a:cxnLst/>
            <a:rect l="l" t="t" r="r" b="b"/>
            <a:pathLst>
              <a:path w="3741886" h="5842270">
                <a:moveTo>
                  <a:pt x="0" y="0"/>
                </a:moveTo>
                <a:lnTo>
                  <a:pt x="3741887" y="0"/>
                </a:lnTo>
                <a:lnTo>
                  <a:pt x="3741887" y="5842269"/>
                </a:lnTo>
                <a:lnTo>
                  <a:pt x="0" y="5842269"/>
                </a:lnTo>
                <a:lnTo>
                  <a:pt x="0" y="0"/>
                </a:lnTo>
                <a:close/>
              </a:path>
            </a:pathLst>
          </a:custGeom>
          <a:blipFill>
            <a:blip r:embed="rId6">
              <a:extLst>
                <a:ext uri="{96DAC541-7B7A-43D3-8B79-37D633B846F1}">
                  <asvg:svgBlip xmlns:asvg="http://schemas.microsoft.com/office/drawing/2016/SVG/main" r:embed="rId7"/>
                </a:ext>
              </a:extLst>
            </a:blip>
            <a:stretch>
              <a:fillRect l="-217018"/>
            </a:stretch>
          </a:blipFill>
        </p:spPr>
        <p:txBody>
          <a:bodyPr/>
          <a:lstStyle/>
          <a:p>
            <a:endParaRPr lang="he-IL"/>
          </a:p>
        </p:txBody>
      </p:sp>
      <p:sp>
        <p:nvSpPr>
          <p:cNvPr id="20" name="Freeform 20"/>
          <p:cNvSpPr/>
          <p:nvPr/>
        </p:nvSpPr>
        <p:spPr>
          <a:xfrm>
            <a:off x="9201579" y="-949212"/>
            <a:ext cx="3787281" cy="2603756"/>
          </a:xfrm>
          <a:custGeom>
            <a:avLst/>
            <a:gdLst/>
            <a:ahLst/>
            <a:cxnLst/>
            <a:rect l="l" t="t" r="r" b="b"/>
            <a:pathLst>
              <a:path w="3787281" h="2603756">
                <a:moveTo>
                  <a:pt x="0" y="0"/>
                </a:moveTo>
                <a:lnTo>
                  <a:pt x="3787281" y="0"/>
                </a:lnTo>
                <a:lnTo>
                  <a:pt x="3787281" y="2603755"/>
                </a:lnTo>
                <a:lnTo>
                  <a:pt x="0" y="26037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21" name="Freeform 21"/>
          <p:cNvSpPr/>
          <p:nvPr/>
        </p:nvSpPr>
        <p:spPr>
          <a:xfrm flipH="1">
            <a:off x="5481347" y="-949212"/>
            <a:ext cx="3787281" cy="2603756"/>
          </a:xfrm>
          <a:custGeom>
            <a:avLst/>
            <a:gdLst/>
            <a:ahLst/>
            <a:cxnLst/>
            <a:rect l="l" t="t" r="r" b="b"/>
            <a:pathLst>
              <a:path w="3787281" h="2603756">
                <a:moveTo>
                  <a:pt x="3787281" y="0"/>
                </a:moveTo>
                <a:lnTo>
                  <a:pt x="0" y="0"/>
                </a:lnTo>
                <a:lnTo>
                  <a:pt x="0" y="2603755"/>
                </a:lnTo>
                <a:lnTo>
                  <a:pt x="3787281" y="2603755"/>
                </a:lnTo>
                <a:lnTo>
                  <a:pt x="378728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22" name="Freeform 22"/>
          <p:cNvSpPr/>
          <p:nvPr/>
        </p:nvSpPr>
        <p:spPr>
          <a:xfrm>
            <a:off x="14609422" y="8442387"/>
            <a:ext cx="1631826" cy="1631826"/>
          </a:xfrm>
          <a:custGeom>
            <a:avLst/>
            <a:gdLst/>
            <a:ahLst/>
            <a:cxnLst/>
            <a:rect l="l" t="t" r="r" b="b"/>
            <a:pathLst>
              <a:path w="1631826" h="1631826">
                <a:moveTo>
                  <a:pt x="0" y="0"/>
                </a:moveTo>
                <a:lnTo>
                  <a:pt x="1631826" y="0"/>
                </a:lnTo>
                <a:lnTo>
                  <a:pt x="1631826" y="1631826"/>
                </a:lnTo>
                <a:lnTo>
                  <a:pt x="0" y="16318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he-IL"/>
          </a:p>
        </p:txBody>
      </p:sp>
      <p:sp>
        <p:nvSpPr>
          <p:cNvPr id="23" name="Freeform 23"/>
          <p:cNvSpPr/>
          <p:nvPr/>
        </p:nvSpPr>
        <p:spPr>
          <a:xfrm rot="-10800000">
            <a:off x="15160931" y="6733716"/>
            <a:ext cx="528809" cy="1453770"/>
          </a:xfrm>
          <a:custGeom>
            <a:avLst/>
            <a:gdLst/>
            <a:ahLst/>
            <a:cxnLst/>
            <a:rect l="l" t="t" r="r" b="b"/>
            <a:pathLst>
              <a:path w="528809" h="1453770">
                <a:moveTo>
                  <a:pt x="0" y="0"/>
                </a:moveTo>
                <a:lnTo>
                  <a:pt x="528809" y="0"/>
                </a:lnTo>
                <a:lnTo>
                  <a:pt x="528809" y="1453770"/>
                </a:lnTo>
                <a:lnTo>
                  <a:pt x="0" y="145377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he-IL"/>
          </a:p>
        </p:txBody>
      </p:sp>
      <p:sp>
        <p:nvSpPr>
          <p:cNvPr id="24" name="Freeform 24"/>
          <p:cNvSpPr/>
          <p:nvPr/>
        </p:nvSpPr>
        <p:spPr>
          <a:xfrm>
            <a:off x="14844412" y="4081339"/>
            <a:ext cx="1161847" cy="2458790"/>
          </a:xfrm>
          <a:custGeom>
            <a:avLst/>
            <a:gdLst/>
            <a:ahLst/>
            <a:cxnLst/>
            <a:rect l="l" t="t" r="r" b="b"/>
            <a:pathLst>
              <a:path w="1161847" h="2458790">
                <a:moveTo>
                  <a:pt x="0" y="0"/>
                </a:moveTo>
                <a:lnTo>
                  <a:pt x="1161847" y="0"/>
                </a:lnTo>
                <a:lnTo>
                  <a:pt x="1161847" y="2458789"/>
                </a:lnTo>
                <a:lnTo>
                  <a:pt x="0" y="2458789"/>
                </a:lnTo>
                <a:lnTo>
                  <a:pt x="0" y="0"/>
                </a:lnTo>
                <a:close/>
              </a:path>
            </a:pathLst>
          </a:custGeom>
          <a:blipFill>
            <a:blip r:embed="rId14"/>
            <a:stretch>
              <a:fillRect l="-2774" r="-2774"/>
            </a:stretch>
          </a:blipFill>
        </p:spPr>
        <p:txBody>
          <a:bodyPr/>
          <a:lstStyle/>
          <a:p>
            <a:endParaRPr lang="he-IL"/>
          </a:p>
        </p:txBody>
      </p:sp>
      <p:sp>
        <p:nvSpPr>
          <p:cNvPr id="25" name="Freeform 25"/>
          <p:cNvSpPr/>
          <p:nvPr/>
        </p:nvSpPr>
        <p:spPr>
          <a:xfrm>
            <a:off x="15029111" y="5009040"/>
            <a:ext cx="791327" cy="603387"/>
          </a:xfrm>
          <a:custGeom>
            <a:avLst/>
            <a:gdLst/>
            <a:ahLst/>
            <a:cxnLst/>
            <a:rect l="l" t="t" r="r" b="b"/>
            <a:pathLst>
              <a:path w="791327" h="603387">
                <a:moveTo>
                  <a:pt x="0" y="0"/>
                </a:moveTo>
                <a:lnTo>
                  <a:pt x="791327" y="0"/>
                </a:lnTo>
                <a:lnTo>
                  <a:pt x="791327" y="603387"/>
                </a:lnTo>
                <a:lnTo>
                  <a:pt x="0" y="60338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he-IL"/>
          </a:p>
        </p:txBody>
      </p:sp>
      <p:sp>
        <p:nvSpPr>
          <p:cNvPr id="26" name="Freeform 26"/>
          <p:cNvSpPr/>
          <p:nvPr/>
        </p:nvSpPr>
        <p:spPr>
          <a:xfrm>
            <a:off x="10434642" y="3706651"/>
            <a:ext cx="1471767" cy="1593253"/>
          </a:xfrm>
          <a:custGeom>
            <a:avLst/>
            <a:gdLst/>
            <a:ahLst/>
            <a:cxnLst/>
            <a:rect l="l" t="t" r="r" b="b"/>
            <a:pathLst>
              <a:path w="1471767" h="1593253">
                <a:moveTo>
                  <a:pt x="0" y="0"/>
                </a:moveTo>
                <a:lnTo>
                  <a:pt x="1471767" y="0"/>
                </a:lnTo>
                <a:lnTo>
                  <a:pt x="1471767" y="1593252"/>
                </a:lnTo>
                <a:lnTo>
                  <a:pt x="0" y="159325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he-IL"/>
          </a:p>
        </p:txBody>
      </p:sp>
      <p:sp>
        <p:nvSpPr>
          <p:cNvPr id="27" name="Freeform 27"/>
          <p:cNvSpPr/>
          <p:nvPr/>
        </p:nvSpPr>
        <p:spPr>
          <a:xfrm>
            <a:off x="6266893" y="3755145"/>
            <a:ext cx="1633029" cy="1496263"/>
          </a:xfrm>
          <a:custGeom>
            <a:avLst/>
            <a:gdLst/>
            <a:ahLst/>
            <a:cxnLst/>
            <a:rect l="l" t="t" r="r" b="b"/>
            <a:pathLst>
              <a:path w="1633029" h="1496263">
                <a:moveTo>
                  <a:pt x="0" y="0"/>
                </a:moveTo>
                <a:lnTo>
                  <a:pt x="1633029" y="0"/>
                </a:lnTo>
                <a:lnTo>
                  <a:pt x="1633029" y="1496264"/>
                </a:lnTo>
                <a:lnTo>
                  <a:pt x="0" y="149626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he-IL"/>
          </a:p>
        </p:txBody>
      </p:sp>
      <p:sp>
        <p:nvSpPr>
          <p:cNvPr id="28" name="Freeform 28"/>
          <p:cNvSpPr/>
          <p:nvPr/>
        </p:nvSpPr>
        <p:spPr>
          <a:xfrm>
            <a:off x="2401886" y="3822743"/>
            <a:ext cx="1028066" cy="1487990"/>
          </a:xfrm>
          <a:custGeom>
            <a:avLst/>
            <a:gdLst/>
            <a:ahLst/>
            <a:cxnLst/>
            <a:rect l="l" t="t" r="r" b="b"/>
            <a:pathLst>
              <a:path w="1028066" h="1487990">
                <a:moveTo>
                  <a:pt x="0" y="0"/>
                </a:moveTo>
                <a:lnTo>
                  <a:pt x="1028066" y="0"/>
                </a:lnTo>
                <a:lnTo>
                  <a:pt x="1028066" y="1487990"/>
                </a:lnTo>
                <a:lnTo>
                  <a:pt x="0" y="148799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he-IL"/>
          </a:p>
        </p:txBody>
      </p:sp>
      <p:sp>
        <p:nvSpPr>
          <p:cNvPr id="29" name="TextBox 29"/>
          <p:cNvSpPr txBox="1"/>
          <p:nvPr/>
        </p:nvSpPr>
        <p:spPr>
          <a:xfrm>
            <a:off x="1014027" y="5434424"/>
            <a:ext cx="3816099" cy="1384300"/>
          </a:xfrm>
          <a:prstGeom prst="rect">
            <a:avLst/>
          </a:prstGeom>
        </p:spPr>
        <p:txBody>
          <a:bodyPr lIns="0" tIns="0" rIns="0" bIns="0" rtlCol="0" anchor="t">
            <a:spAutoFit/>
          </a:bodyPr>
          <a:lstStyle/>
          <a:p>
            <a:pPr algn="ctr">
              <a:lnSpc>
                <a:spcPts val="5599"/>
              </a:lnSpc>
            </a:pPr>
            <a:r>
              <a:rPr lang="en-US" sz="3999">
                <a:solidFill>
                  <a:srgbClr val="000000"/>
                </a:solidFill>
                <a:latin typeface="Roboto Condensed"/>
                <a:ea typeface="Roboto Condensed"/>
                <a:cs typeface="Roboto Condensed"/>
                <a:sym typeface="Roboto Condensed"/>
              </a:rPr>
              <a:t>FREEING UP STAFF</a:t>
            </a:r>
          </a:p>
        </p:txBody>
      </p:sp>
      <p:sp>
        <p:nvSpPr>
          <p:cNvPr id="30" name="TextBox 30"/>
          <p:cNvSpPr txBox="1"/>
          <p:nvPr/>
        </p:nvSpPr>
        <p:spPr>
          <a:xfrm>
            <a:off x="5230177" y="5234533"/>
            <a:ext cx="3816099" cy="1384300"/>
          </a:xfrm>
          <a:prstGeom prst="rect">
            <a:avLst/>
          </a:prstGeom>
        </p:spPr>
        <p:txBody>
          <a:bodyPr lIns="0" tIns="0" rIns="0" bIns="0" rtlCol="0" anchor="t">
            <a:spAutoFit/>
          </a:bodyPr>
          <a:lstStyle/>
          <a:p>
            <a:pPr algn="ctr">
              <a:lnSpc>
                <a:spcPts val="5599"/>
              </a:lnSpc>
            </a:pPr>
            <a:r>
              <a:rPr lang="en-US" sz="3999">
                <a:solidFill>
                  <a:srgbClr val="000000"/>
                </a:solidFill>
                <a:latin typeface="Roboto Condensed"/>
                <a:ea typeface="Roboto Condensed"/>
                <a:cs typeface="Roboto Condensed"/>
                <a:sym typeface="Roboto Condensed"/>
              </a:rPr>
              <a:t>QUICK ISSUE DETECTION</a:t>
            </a:r>
          </a:p>
        </p:txBody>
      </p:sp>
      <p:sp>
        <p:nvSpPr>
          <p:cNvPr id="31" name="TextBox 31"/>
          <p:cNvSpPr txBox="1"/>
          <p:nvPr/>
        </p:nvSpPr>
        <p:spPr>
          <a:xfrm>
            <a:off x="9619314" y="5357727"/>
            <a:ext cx="3102422" cy="1817321"/>
          </a:xfrm>
          <a:prstGeom prst="rect">
            <a:avLst/>
          </a:prstGeom>
        </p:spPr>
        <p:txBody>
          <a:bodyPr lIns="0" tIns="0" rIns="0" bIns="0" rtlCol="0" anchor="t">
            <a:spAutoFit/>
          </a:bodyPr>
          <a:lstStyle/>
          <a:p>
            <a:pPr algn="ctr">
              <a:lnSpc>
                <a:spcPts val="4832"/>
              </a:lnSpc>
            </a:pPr>
            <a:r>
              <a:rPr lang="en-US" sz="3451">
                <a:solidFill>
                  <a:srgbClr val="000000"/>
                </a:solidFill>
                <a:latin typeface="Roboto Condensed"/>
                <a:ea typeface="Roboto Condensed"/>
                <a:cs typeface="Roboto Condensed"/>
                <a:sym typeface="Roboto Condensed"/>
              </a:rPr>
              <a:t>GENERATING DETAILED REPORTS</a:t>
            </a:r>
          </a:p>
        </p:txBody>
      </p:sp>
      <p:sp>
        <p:nvSpPr>
          <p:cNvPr id="32" name="TextBox 32"/>
          <p:cNvSpPr txBox="1"/>
          <p:nvPr/>
        </p:nvSpPr>
        <p:spPr>
          <a:xfrm>
            <a:off x="5414672" y="6856959"/>
            <a:ext cx="3335918" cy="3797935"/>
          </a:xfrm>
          <a:prstGeom prst="rect">
            <a:avLst/>
          </a:prstGeom>
        </p:spPr>
        <p:txBody>
          <a:bodyPr lIns="0" tIns="0" rIns="0" bIns="0" rtlCol="0" anchor="t">
            <a:spAutoFit/>
          </a:bodyPr>
          <a:lstStyle/>
          <a:p>
            <a:pPr algn="ctr">
              <a:lnSpc>
                <a:spcPts val="4339"/>
              </a:lnSpc>
            </a:pPr>
            <a:r>
              <a:rPr lang="en-US" sz="3099">
                <a:solidFill>
                  <a:srgbClr val="000000"/>
                </a:solidFill>
                <a:latin typeface="Roboto Condensed"/>
                <a:ea typeface="Roboto Condensed"/>
                <a:cs typeface="Roboto Condensed"/>
                <a:sym typeface="Roboto Condensed"/>
              </a:rPr>
              <a:t>The system identifies unusual behavior patterns promptly and alert to manager who can immediately handle it. </a:t>
            </a:r>
          </a:p>
          <a:p>
            <a:pPr algn="ctr">
              <a:lnSpc>
                <a:spcPts val="4339"/>
              </a:lnSpc>
            </a:pPr>
            <a:endParaRPr lang="en-US" sz="3099">
              <a:solidFill>
                <a:srgbClr val="000000"/>
              </a:solidFill>
              <a:latin typeface="Roboto Condensed"/>
              <a:ea typeface="Roboto Condensed"/>
              <a:cs typeface="Roboto Condensed"/>
              <a:sym typeface="Roboto Condensed"/>
            </a:endParaRPr>
          </a:p>
        </p:txBody>
      </p:sp>
      <p:sp>
        <p:nvSpPr>
          <p:cNvPr id="33" name="TextBox 33"/>
          <p:cNvSpPr txBox="1"/>
          <p:nvPr/>
        </p:nvSpPr>
        <p:spPr>
          <a:xfrm>
            <a:off x="9502566" y="7217186"/>
            <a:ext cx="3335918" cy="2712085"/>
          </a:xfrm>
          <a:prstGeom prst="rect">
            <a:avLst/>
          </a:prstGeom>
        </p:spPr>
        <p:txBody>
          <a:bodyPr lIns="0" tIns="0" rIns="0" bIns="0" rtlCol="0" anchor="t">
            <a:spAutoFit/>
          </a:bodyPr>
          <a:lstStyle/>
          <a:p>
            <a:pPr algn="ctr">
              <a:lnSpc>
                <a:spcPts val="4339"/>
              </a:lnSpc>
            </a:pPr>
            <a:r>
              <a:rPr lang="en-US" sz="3099">
                <a:solidFill>
                  <a:srgbClr val="000000"/>
                </a:solidFill>
                <a:latin typeface="Roboto Condensed"/>
                <a:ea typeface="Roboto Condensed"/>
                <a:cs typeface="Roboto Condensed"/>
                <a:sym typeface="Roboto Condensed"/>
              </a:rPr>
              <a:t>Detailed reports on attendance and emotional trends aid in better decision-making</a:t>
            </a:r>
          </a:p>
        </p:txBody>
      </p:sp>
      <p:sp>
        <p:nvSpPr>
          <p:cNvPr id="34" name="TextBox 34"/>
          <p:cNvSpPr txBox="1"/>
          <p:nvPr/>
        </p:nvSpPr>
        <p:spPr>
          <a:xfrm>
            <a:off x="1384471" y="6994221"/>
            <a:ext cx="3075211" cy="2712085"/>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Roboto Condensed"/>
                <a:ea typeface="Roboto Condensed"/>
                <a:cs typeface="Roboto Condensed"/>
                <a:sym typeface="Roboto Condensed"/>
              </a:rPr>
              <a:t>Automated attendance mark process free up staff for more important tasks.</a:t>
            </a:r>
          </a:p>
        </p:txBody>
      </p:sp>
      <p:sp>
        <p:nvSpPr>
          <p:cNvPr id="35" name="TextBox 35"/>
          <p:cNvSpPr txBox="1"/>
          <p:nvPr/>
        </p:nvSpPr>
        <p:spPr>
          <a:xfrm>
            <a:off x="-1515029" y="1642939"/>
            <a:ext cx="16124451" cy="863599"/>
          </a:xfrm>
          <a:prstGeom prst="rect">
            <a:avLst/>
          </a:prstGeom>
        </p:spPr>
        <p:txBody>
          <a:bodyPr lIns="0" tIns="0" rIns="0" bIns="0" rtlCol="0" anchor="t">
            <a:spAutoFit/>
          </a:bodyPr>
          <a:lstStyle/>
          <a:p>
            <a:pPr algn="ctr">
              <a:lnSpc>
                <a:spcPts val="7000"/>
              </a:lnSpc>
            </a:pPr>
            <a:r>
              <a:rPr lang="en-US" sz="5000" b="1">
                <a:solidFill>
                  <a:srgbClr val="000000"/>
                </a:solidFill>
                <a:latin typeface="Roboto Condensed Bold"/>
                <a:ea typeface="Roboto Condensed Bold"/>
                <a:cs typeface="Roboto Condensed Bold"/>
                <a:sym typeface="Roboto Condensed Bold"/>
              </a:rPr>
              <a:t>OPTIMAL ATTENDANCE MANAGEMENT SYSTEM</a:t>
            </a:r>
          </a:p>
        </p:txBody>
      </p:sp>
      <p:sp>
        <p:nvSpPr>
          <p:cNvPr id="36" name="TextBox 36"/>
          <p:cNvSpPr txBox="1"/>
          <p:nvPr/>
        </p:nvSpPr>
        <p:spPr>
          <a:xfrm>
            <a:off x="17763525" y="9172575"/>
            <a:ext cx="257056" cy="688969"/>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Roboto Condensed Bold"/>
                <a:ea typeface="Roboto Condensed Bold"/>
                <a:cs typeface="Roboto Condensed Bold"/>
                <a:sym typeface="Roboto Condensed Bold"/>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4322" t="-335" r="-15397" b="-30781"/>
            </a:stretch>
          </a:blipFill>
        </p:spPr>
        <p:txBody>
          <a:bodyPr/>
          <a:lstStyle/>
          <a:p>
            <a:endParaRPr lang="he-IL"/>
          </a:p>
        </p:txBody>
      </p:sp>
      <p:sp>
        <p:nvSpPr>
          <p:cNvPr id="3" name="Freeform 3"/>
          <p:cNvSpPr/>
          <p:nvPr/>
        </p:nvSpPr>
        <p:spPr>
          <a:xfrm rot="-3676525">
            <a:off x="-8429761" y="-2956219"/>
            <a:ext cx="19479700" cy="9593752"/>
          </a:xfrm>
          <a:custGeom>
            <a:avLst/>
            <a:gdLst/>
            <a:ahLst/>
            <a:cxnLst/>
            <a:rect l="l" t="t" r="r" b="b"/>
            <a:pathLst>
              <a:path w="19479700" h="9593752">
                <a:moveTo>
                  <a:pt x="0" y="0"/>
                </a:moveTo>
                <a:lnTo>
                  <a:pt x="19479699" y="0"/>
                </a:lnTo>
                <a:lnTo>
                  <a:pt x="19479699" y="9593752"/>
                </a:lnTo>
                <a:lnTo>
                  <a:pt x="0" y="9593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rot="9957232">
            <a:off x="1901701" y="3249168"/>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5" name="Freeform 5"/>
          <p:cNvSpPr/>
          <p:nvPr/>
        </p:nvSpPr>
        <p:spPr>
          <a:xfrm rot="-10800000">
            <a:off x="13292319" y="-840590"/>
            <a:ext cx="4995681" cy="3434531"/>
          </a:xfrm>
          <a:custGeom>
            <a:avLst/>
            <a:gdLst/>
            <a:ahLst/>
            <a:cxnLst/>
            <a:rect l="l" t="t" r="r" b="b"/>
            <a:pathLst>
              <a:path w="4995681" h="3434531">
                <a:moveTo>
                  <a:pt x="0" y="0"/>
                </a:moveTo>
                <a:lnTo>
                  <a:pt x="4995681" y="0"/>
                </a:lnTo>
                <a:lnTo>
                  <a:pt x="4995681" y="3434531"/>
                </a:lnTo>
                <a:lnTo>
                  <a:pt x="0" y="3434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6" name="Freeform 6"/>
          <p:cNvSpPr/>
          <p:nvPr/>
        </p:nvSpPr>
        <p:spPr>
          <a:xfrm rot="-5400000">
            <a:off x="283890" y="-1885036"/>
            <a:ext cx="4570642" cy="10414862"/>
          </a:xfrm>
          <a:custGeom>
            <a:avLst/>
            <a:gdLst/>
            <a:ahLst/>
            <a:cxnLst/>
            <a:rect l="l" t="t" r="r" b="b"/>
            <a:pathLst>
              <a:path w="4570642" h="10414862">
                <a:moveTo>
                  <a:pt x="0" y="0"/>
                </a:moveTo>
                <a:lnTo>
                  <a:pt x="4570642" y="0"/>
                </a:lnTo>
                <a:lnTo>
                  <a:pt x="4570642" y="10414862"/>
                </a:lnTo>
                <a:lnTo>
                  <a:pt x="0" y="10414862"/>
                </a:lnTo>
                <a:lnTo>
                  <a:pt x="0" y="0"/>
                </a:lnTo>
                <a:close/>
              </a:path>
            </a:pathLst>
          </a:custGeom>
          <a:blipFill>
            <a:blip r:embed="rId10">
              <a:extLst>
                <a:ext uri="{96DAC541-7B7A-43D3-8B79-37D633B846F1}">
                  <asvg:svgBlip xmlns:asvg="http://schemas.microsoft.com/office/drawing/2016/SVG/main" r:embed="rId11"/>
                </a:ext>
              </a:extLst>
            </a:blip>
            <a:stretch>
              <a:fillRect l="-272614" r="-90054"/>
            </a:stretch>
          </a:blipFill>
        </p:spPr>
        <p:txBody>
          <a:bodyPr/>
          <a:lstStyle/>
          <a:p>
            <a:endParaRPr lang="he-IL"/>
          </a:p>
        </p:txBody>
      </p:sp>
      <p:sp>
        <p:nvSpPr>
          <p:cNvPr id="8" name="Freeform 8"/>
          <p:cNvSpPr/>
          <p:nvPr/>
        </p:nvSpPr>
        <p:spPr>
          <a:xfrm>
            <a:off x="13292319" y="57150"/>
            <a:ext cx="1933630" cy="2211011"/>
          </a:xfrm>
          <a:custGeom>
            <a:avLst/>
            <a:gdLst/>
            <a:ahLst/>
            <a:cxnLst/>
            <a:rect l="l" t="t" r="r" b="b"/>
            <a:pathLst>
              <a:path w="1933630" h="2211011">
                <a:moveTo>
                  <a:pt x="0" y="0"/>
                </a:moveTo>
                <a:lnTo>
                  <a:pt x="1933630" y="0"/>
                </a:lnTo>
                <a:lnTo>
                  <a:pt x="1933630" y="2211011"/>
                </a:lnTo>
                <a:lnTo>
                  <a:pt x="0" y="221101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he-IL"/>
          </a:p>
        </p:txBody>
      </p:sp>
      <p:sp>
        <p:nvSpPr>
          <p:cNvPr id="9" name="TextBox 9"/>
          <p:cNvSpPr txBox="1"/>
          <p:nvPr/>
        </p:nvSpPr>
        <p:spPr>
          <a:xfrm>
            <a:off x="662488" y="719977"/>
            <a:ext cx="14228308" cy="1077562"/>
          </a:xfrm>
          <a:prstGeom prst="rect">
            <a:avLst/>
          </a:prstGeom>
        </p:spPr>
        <p:txBody>
          <a:bodyPr lIns="0" tIns="0" rIns="0" bIns="0" rtlCol="0" anchor="t">
            <a:spAutoFit/>
          </a:bodyPr>
          <a:lstStyle/>
          <a:p>
            <a:pPr algn="l">
              <a:lnSpc>
                <a:spcPts val="8740"/>
              </a:lnSpc>
            </a:pPr>
            <a:r>
              <a:rPr lang="en-US" sz="6243" b="1">
                <a:solidFill>
                  <a:srgbClr val="000000"/>
                </a:solidFill>
                <a:latin typeface="Roboto Condensed Bold"/>
                <a:ea typeface="Roboto Condensed Bold"/>
                <a:cs typeface="Roboto Condensed Bold"/>
                <a:sym typeface="Roboto Condensed Bold"/>
              </a:rPr>
              <a:t>MAIN FUNCTIONAL REQUIREMENTS </a:t>
            </a:r>
          </a:p>
        </p:txBody>
      </p:sp>
      <p:sp>
        <p:nvSpPr>
          <p:cNvPr id="10" name="TextBox 10"/>
          <p:cNvSpPr txBox="1"/>
          <p:nvPr/>
        </p:nvSpPr>
        <p:spPr>
          <a:xfrm>
            <a:off x="17763525" y="9172575"/>
            <a:ext cx="257056" cy="688969"/>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Roboto Condensed Bold"/>
                <a:ea typeface="Roboto Condensed Bold"/>
                <a:cs typeface="Roboto Condensed Bold"/>
                <a:sym typeface="Roboto Condensed Bold"/>
              </a:rPr>
              <a:t>6</a:t>
            </a:r>
          </a:p>
        </p:txBody>
      </p:sp>
      <p:graphicFrame>
        <p:nvGraphicFramePr>
          <p:cNvPr id="11" name="טבלה 10">
            <a:extLst>
              <a:ext uri="{FF2B5EF4-FFF2-40B4-BE49-F238E27FC236}">
                <a16:creationId xmlns:a16="http://schemas.microsoft.com/office/drawing/2014/main" id="{CD691983-D170-74CB-1E9A-0B78FBC95E0C}"/>
              </a:ext>
            </a:extLst>
          </p:cNvPr>
          <p:cNvGraphicFramePr>
            <a:graphicFrameLocks noGrp="1"/>
          </p:cNvGraphicFramePr>
          <p:nvPr>
            <p:extLst>
              <p:ext uri="{D42A27DB-BD31-4B8C-83A1-F6EECF244321}">
                <p14:modId xmlns:p14="http://schemas.microsoft.com/office/powerpoint/2010/main" val="1270880503"/>
              </p:ext>
            </p:extLst>
          </p:nvPr>
        </p:nvGraphicFramePr>
        <p:xfrm>
          <a:off x="914400" y="2988138"/>
          <a:ext cx="14748148" cy="6740092"/>
        </p:xfrm>
        <a:graphic>
          <a:graphicData uri="http://schemas.openxmlformats.org/drawingml/2006/table">
            <a:tbl>
              <a:tblPr rtl="1" firstRow="1" bandRow="1">
                <a:tableStyleId>{FABFCF23-3B69-468F-B69F-88F6DE6A72F2}</a:tableStyleId>
              </a:tblPr>
              <a:tblGrid>
                <a:gridCol w="12626634">
                  <a:extLst>
                    <a:ext uri="{9D8B030D-6E8A-4147-A177-3AD203B41FA5}">
                      <a16:colId xmlns:a16="http://schemas.microsoft.com/office/drawing/2014/main" val="2496332276"/>
                    </a:ext>
                  </a:extLst>
                </a:gridCol>
                <a:gridCol w="2121514">
                  <a:extLst>
                    <a:ext uri="{9D8B030D-6E8A-4147-A177-3AD203B41FA5}">
                      <a16:colId xmlns:a16="http://schemas.microsoft.com/office/drawing/2014/main" val="3489634948"/>
                    </a:ext>
                  </a:extLst>
                </a:gridCol>
              </a:tblGrid>
              <a:tr h="572832">
                <a:tc>
                  <a:txBody>
                    <a:bodyPr/>
                    <a:lstStyle/>
                    <a:p>
                      <a:pPr algn="ctr" rtl="1"/>
                      <a:r>
                        <a:rPr lang="en-US" sz="2800" dirty="0"/>
                        <a:t>Requirements</a:t>
                      </a:r>
                      <a:endParaRPr lang="he-IL" dirty="0"/>
                    </a:p>
                  </a:txBody>
                  <a:tcPr/>
                </a:tc>
                <a:tc>
                  <a:txBody>
                    <a:bodyPr/>
                    <a:lstStyle/>
                    <a:p>
                      <a:pPr algn="ctr" rtl="1"/>
                      <a:r>
                        <a:rPr lang="en-US" sz="2800" dirty="0">
                          <a:solidFill>
                            <a:schemeClr val="bg1"/>
                          </a:solidFill>
                        </a:rPr>
                        <a:t>Number</a:t>
                      </a:r>
                      <a:endParaRPr lang="he-IL" dirty="0">
                        <a:solidFill>
                          <a:schemeClr val="bg1"/>
                        </a:solidFill>
                      </a:endParaRPr>
                    </a:p>
                  </a:txBody>
                  <a:tcPr/>
                </a:tc>
                <a:extLst>
                  <a:ext uri="{0D108BD9-81ED-4DB2-BD59-A6C34878D82A}">
                    <a16:rowId xmlns:a16="http://schemas.microsoft.com/office/drawing/2014/main" val="4058143993"/>
                  </a:ext>
                </a:extLst>
              </a:tr>
              <a:tr h="616726">
                <a:tc>
                  <a:txBody>
                    <a:bodyPr/>
                    <a:lstStyle/>
                    <a:p>
                      <a:pPr algn="l" rtl="1"/>
                      <a:r>
                        <a:rPr lang="en-US" sz="2400" b="0" u="none" strike="noStrike" kern="1200" dirty="0">
                          <a:solidFill>
                            <a:schemeClr val="dk1"/>
                          </a:solidFill>
                          <a:effectLst/>
                        </a:rPr>
                        <a:t>The system shall identify service recipients .</a:t>
                      </a:r>
                      <a:endParaRPr lang="en-US" sz="2400" b="0" i="0" u="none" strike="noStrike" kern="1200" dirty="0">
                        <a:solidFill>
                          <a:schemeClr val="dk1"/>
                        </a:solidFill>
                        <a:effectLst/>
                        <a:latin typeface="+mn-lt"/>
                        <a:ea typeface="+mn-ea"/>
                        <a:cs typeface="+mn-cs"/>
                      </a:endParaRPr>
                    </a:p>
                  </a:txBody>
                  <a:tcPr/>
                </a:tc>
                <a:tc>
                  <a:txBody>
                    <a:bodyPr/>
                    <a:lstStyle/>
                    <a:p>
                      <a:pPr algn="l" rtl="1"/>
                      <a:r>
                        <a:rPr lang="en-US" sz="2400" dirty="0"/>
                        <a:t>1</a:t>
                      </a:r>
                      <a:endParaRPr lang="he-IL" sz="2400" dirty="0"/>
                    </a:p>
                  </a:txBody>
                  <a:tcPr/>
                </a:tc>
                <a:extLst>
                  <a:ext uri="{0D108BD9-81ED-4DB2-BD59-A6C34878D82A}">
                    <a16:rowId xmlns:a16="http://schemas.microsoft.com/office/drawing/2014/main" val="1312232451"/>
                  </a:ext>
                </a:extLst>
              </a:tr>
              <a:tr h="616726">
                <a:tc>
                  <a:txBody>
                    <a:bodyPr/>
                    <a:lstStyle/>
                    <a:p>
                      <a:pPr algn="l" rtl="1"/>
                      <a:r>
                        <a:rPr lang="en-US" sz="2400" dirty="0"/>
                        <a:t>The System shall support alerts.</a:t>
                      </a:r>
                    </a:p>
                  </a:txBody>
                  <a:tcPr/>
                </a:tc>
                <a:tc>
                  <a:txBody>
                    <a:bodyPr/>
                    <a:lstStyle/>
                    <a:p>
                      <a:pPr algn="l" rtl="1"/>
                      <a:r>
                        <a:rPr lang="en-US" sz="2400" dirty="0"/>
                        <a:t>2</a:t>
                      </a:r>
                      <a:endParaRPr lang="he-IL" sz="2400" dirty="0"/>
                    </a:p>
                  </a:txBody>
                  <a:tcPr/>
                </a:tc>
                <a:extLst>
                  <a:ext uri="{0D108BD9-81ED-4DB2-BD59-A6C34878D82A}">
                    <a16:rowId xmlns:a16="http://schemas.microsoft.com/office/drawing/2014/main" val="3434938825"/>
                  </a:ext>
                </a:extLst>
              </a:tr>
              <a:tr h="616726">
                <a:tc>
                  <a:txBody>
                    <a:bodyPr/>
                    <a:lstStyle/>
                    <a:p>
                      <a:pPr algn="l" rtl="1"/>
                      <a:r>
                        <a:rPr lang="en-US" sz="2400" dirty="0"/>
                        <a:t>The system shall support managing service recipients profiles</a:t>
                      </a:r>
                    </a:p>
                  </a:txBody>
                  <a:tcPr/>
                </a:tc>
                <a:tc>
                  <a:txBody>
                    <a:bodyPr/>
                    <a:lstStyle/>
                    <a:p>
                      <a:pPr algn="l" rtl="1"/>
                      <a:r>
                        <a:rPr lang="en-US" sz="2400" dirty="0"/>
                        <a:t>3</a:t>
                      </a:r>
                      <a:endParaRPr lang="he-IL" sz="2400" dirty="0"/>
                    </a:p>
                  </a:txBody>
                  <a:tcPr/>
                </a:tc>
                <a:extLst>
                  <a:ext uri="{0D108BD9-81ED-4DB2-BD59-A6C34878D82A}">
                    <a16:rowId xmlns:a16="http://schemas.microsoft.com/office/drawing/2014/main" val="3353558576"/>
                  </a:ext>
                </a:extLst>
              </a:tr>
              <a:tr h="616726">
                <a:tc>
                  <a:txBody>
                    <a:bodyPr/>
                    <a:lstStyle/>
                    <a:p>
                      <a:pPr algn="l" rtl="1"/>
                      <a:r>
                        <a:rPr lang="en-US" sz="2400" dirty="0"/>
                        <a:t>The system shall support attendance marking.</a:t>
                      </a:r>
                    </a:p>
                  </a:txBody>
                  <a:tcPr/>
                </a:tc>
                <a:tc>
                  <a:txBody>
                    <a:bodyPr/>
                    <a:lstStyle/>
                    <a:p>
                      <a:pPr algn="l" rtl="1"/>
                      <a:r>
                        <a:rPr lang="en-US" sz="2400" dirty="0"/>
                        <a:t>4</a:t>
                      </a:r>
                      <a:endParaRPr lang="he-IL" sz="2400" dirty="0"/>
                    </a:p>
                  </a:txBody>
                  <a:tcPr/>
                </a:tc>
                <a:extLst>
                  <a:ext uri="{0D108BD9-81ED-4DB2-BD59-A6C34878D82A}">
                    <a16:rowId xmlns:a16="http://schemas.microsoft.com/office/drawing/2014/main" val="963456830"/>
                  </a:ext>
                </a:extLst>
              </a:tr>
              <a:tr h="616726">
                <a:tc>
                  <a:txBody>
                    <a:bodyPr/>
                    <a:lstStyle/>
                    <a:p>
                      <a:pPr algn="l" rtl="1"/>
                      <a:r>
                        <a:rPr lang="en-US" sz="2400" dirty="0"/>
                        <a:t>The system shall allow attendance tracking.</a:t>
                      </a:r>
                    </a:p>
                  </a:txBody>
                  <a:tcPr/>
                </a:tc>
                <a:tc>
                  <a:txBody>
                    <a:bodyPr/>
                    <a:lstStyle/>
                    <a:p>
                      <a:pPr algn="l" rtl="1"/>
                      <a:r>
                        <a:rPr lang="en-US" sz="2400" dirty="0"/>
                        <a:t>5</a:t>
                      </a:r>
                      <a:endParaRPr lang="he-IL" sz="2400" dirty="0"/>
                    </a:p>
                  </a:txBody>
                  <a:tcPr/>
                </a:tc>
                <a:extLst>
                  <a:ext uri="{0D108BD9-81ED-4DB2-BD59-A6C34878D82A}">
                    <a16:rowId xmlns:a16="http://schemas.microsoft.com/office/drawing/2014/main" val="3632665376"/>
                  </a:ext>
                </a:extLst>
              </a:tr>
              <a:tr h="616726">
                <a:tc>
                  <a:txBody>
                    <a:bodyPr/>
                    <a:lstStyle/>
                    <a:p>
                      <a:pPr algn="l" rtl="1"/>
                      <a:r>
                        <a:rPr lang="en-US" sz="2400" dirty="0"/>
                        <a:t>The system shall support data-base.</a:t>
                      </a:r>
                    </a:p>
                  </a:txBody>
                  <a:tcPr/>
                </a:tc>
                <a:tc>
                  <a:txBody>
                    <a:bodyPr/>
                    <a:lstStyle/>
                    <a:p>
                      <a:pPr algn="l" rtl="1"/>
                      <a:r>
                        <a:rPr lang="en-US" sz="2400" dirty="0"/>
                        <a:t>6</a:t>
                      </a:r>
                      <a:endParaRPr lang="he-IL" sz="2400" dirty="0"/>
                    </a:p>
                  </a:txBody>
                  <a:tcPr/>
                </a:tc>
                <a:extLst>
                  <a:ext uri="{0D108BD9-81ED-4DB2-BD59-A6C34878D82A}">
                    <a16:rowId xmlns:a16="http://schemas.microsoft.com/office/drawing/2014/main" val="1537907676"/>
                  </a:ext>
                </a:extLst>
              </a:tr>
              <a:tr h="616726">
                <a:tc>
                  <a:txBody>
                    <a:bodyPr/>
                    <a:lstStyle/>
                    <a:p>
                      <a:pPr algn="l" rtl="1"/>
                      <a:r>
                        <a:rPr lang="en-US" sz="2400"/>
                        <a:t>The system shall monitor the emotional state of users.</a:t>
                      </a:r>
                      <a:endParaRPr lang="en-US" sz="2400" dirty="0"/>
                    </a:p>
                  </a:txBody>
                  <a:tcPr/>
                </a:tc>
                <a:tc>
                  <a:txBody>
                    <a:bodyPr/>
                    <a:lstStyle/>
                    <a:p>
                      <a:pPr algn="l" rtl="1"/>
                      <a:r>
                        <a:rPr lang="en-US" sz="2400" dirty="0"/>
                        <a:t>7</a:t>
                      </a:r>
                      <a:endParaRPr lang="he-IL" sz="2400" dirty="0"/>
                    </a:p>
                  </a:txBody>
                  <a:tcPr/>
                </a:tc>
                <a:extLst>
                  <a:ext uri="{0D108BD9-81ED-4DB2-BD59-A6C34878D82A}">
                    <a16:rowId xmlns:a16="http://schemas.microsoft.com/office/drawing/2014/main" val="665473298"/>
                  </a:ext>
                </a:extLst>
              </a:tr>
              <a:tr h="616726">
                <a:tc>
                  <a:txBody>
                    <a:bodyPr/>
                    <a:lstStyle/>
                    <a:p>
                      <a:pPr algn="l" rtl="1"/>
                      <a:r>
                        <a:rPr lang="en-US" sz="2400"/>
                        <a:t>The system shall support multiple languages.</a:t>
                      </a:r>
                      <a:endParaRPr lang="en-US" sz="2400" dirty="0"/>
                    </a:p>
                  </a:txBody>
                  <a:tcPr/>
                </a:tc>
                <a:tc>
                  <a:txBody>
                    <a:bodyPr/>
                    <a:lstStyle/>
                    <a:p>
                      <a:pPr algn="l" rtl="1"/>
                      <a:r>
                        <a:rPr lang="en-US" sz="2400" dirty="0"/>
                        <a:t>8</a:t>
                      </a:r>
                      <a:endParaRPr lang="he-IL" sz="2400" dirty="0"/>
                    </a:p>
                  </a:txBody>
                  <a:tcPr/>
                </a:tc>
                <a:extLst>
                  <a:ext uri="{0D108BD9-81ED-4DB2-BD59-A6C34878D82A}">
                    <a16:rowId xmlns:a16="http://schemas.microsoft.com/office/drawing/2014/main" val="3428077587"/>
                  </a:ext>
                </a:extLst>
              </a:tr>
              <a:tr h="616726">
                <a:tc>
                  <a:txBody>
                    <a:bodyPr/>
                    <a:lstStyle/>
                    <a:p>
                      <a:pPr algn="l" rtl="1"/>
                      <a:r>
                        <a:rPr lang="en-US" sz="2400"/>
                        <a:t>The system shall manage permissions for staff members.</a:t>
                      </a:r>
                      <a:endParaRPr lang="en-US" sz="2400" dirty="0"/>
                    </a:p>
                  </a:txBody>
                  <a:tcPr/>
                </a:tc>
                <a:tc>
                  <a:txBody>
                    <a:bodyPr/>
                    <a:lstStyle/>
                    <a:p>
                      <a:pPr algn="l" rtl="1"/>
                      <a:r>
                        <a:rPr lang="en-US" sz="2400" dirty="0"/>
                        <a:t>9</a:t>
                      </a:r>
                      <a:endParaRPr lang="he-IL" sz="2400" dirty="0"/>
                    </a:p>
                  </a:txBody>
                  <a:tcPr/>
                </a:tc>
                <a:extLst>
                  <a:ext uri="{0D108BD9-81ED-4DB2-BD59-A6C34878D82A}">
                    <a16:rowId xmlns:a16="http://schemas.microsoft.com/office/drawing/2014/main" val="2208173330"/>
                  </a:ext>
                </a:extLst>
              </a:tr>
              <a:tr h="616726">
                <a:tc>
                  <a:txBody>
                    <a:bodyPr/>
                    <a:lstStyle/>
                    <a:p>
                      <a:pPr algn="l" rtl="1"/>
                      <a:r>
                        <a:rPr lang="en-US" sz="2400" dirty="0"/>
                        <a:t>The system shall generate attendance reports. </a:t>
                      </a:r>
                    </a:p>
                  </a:txBody>
                  <a:tcPr/>
                </a:tc>
                <a:tc>
                  <a:txBody>
                    <a:bodyPr/>
                    <a:lstStyle/>
                    <a:p>
                      <a:pPr algn="l" rtl="1"/>
                      <a:r>
                        <a:rPr lang="he-IL" sz="2400" dirty="0"/>
                        <a:t>10</a:t>
                      </a:r>
                    </a:p>
                  </a:txBody>
                  <a:tcPr/>
                </a:tc>
                <a:extLst>
                  <a:ext uri="{0D108BD9-81ED-4DB2-BD59-A6C34878D82A}">
                    <a16:rowId xmlns:a16="http://schemas.microsoft.com/office/drawing/2014/main" val="137658597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4322" t="-335" r="-15397" b="-30781"/>
            </a:stretch>
          </a:blipFill>
        </p:spPr>
        <p:txBody>
          <a:bodyPr/>
          <a:lstStyle/>
          <a:p>
            <a:endParaRPr lang="he-IL"/>
          </a:p>
        </p:txBody>
      </p:sp>
      <p:sp>
        <p:nvSpPr>
          <p:cNvPr id="3" name="Freeform 3"/>
          <p:cNvSpPr/>
          <p:nvPr/>
        </p:nvSpPr>
        <p:spPr>
          <a:xfrm rot="-3676525">
            <a:off x="-8429761" y="-2999337"/>
            <a:ext cx="19479700" cy="9593752"/>
          </a:xfrm>
          <a:custGeom>
            <a:avLst/>
            <a:gdLst/>
            <a:ahLst/>
            <a:cxnLst/>
            <a:rect l="l" t="t" r="r" b="b"/>
            <a:pathLst>
              <a:path w="19479700" h="9593752">
                <a:moveTo>
                  <a:pt x="0" y="0"/>
                </a:moveTo>
                <a:lnTo>
                  <a:pt x="19479699" y="0"/>
                </a:lnTo>
                <a:lnTo>
                  <a:pt x="19479699" y="9593752"/>
                </a:lnTo>
                <a:lnTo>
                  <a:pt x="0" y="9593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rot="9957232">
            <a:off x="1901701" y="3249168"/>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5" name="Freeform 5"/>
          <p:cNvSpPr/>
          <p:nvPr/>
        </p:nvSpPr>
        <p:spPr>
          <a:xfrm rot="-10800000">
            <a:off x="13292319" y="-840590"/>
            <a:ext cx="4995681" cy="3434531"/>
          </a:xfrm>
          <a:custGeom>
            <a:avLst/>
            <a:gdLst/>
            <a:ahLst/>
            <a:cxnLst/>
            <a:rect l="l" t="t" r="r" b="b"/>
            <a:pathLst>
              <a:path w="4995681" h="3434531">
                <a:moveTo>
                  <a:pt x="0" y="0"/>
                </a:moveTo>
                <a:lnTo>
                  <a:pt x="4995681" y="0"/>
                </a:lnTo>
                <a:lnTo>
                  <a:pt x="4995681" y="3434531"/>
                </a:lnTo>
                <a:lnTo>
                  <a:pt x="0" y="3434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6" name="Freeform 6"/>
          <p:cNvSpPr/>
          <p:nvPr/>
        </p:nvSpPr>
        <p:spPr>
          <a:xfrm rot="-5400000">
            <a:off x="283890" y="-1885036"/>
            <a:ext cx="4570642" cy="10414862"/>
          </a:xfrm>
          <a:custGeom>
            <a:avLst/>
            <a:gdLst/>
            <a:ahLst/>
            <a:cxnLst/>
            <a:rect l="l" t="t" r="r" b="b"/>
            <a:pathLst>
              <a:path w="4570642" h="10414862">
                <a:moveTo>
                  <a:pt x="0" y="0"/>
                </a:moveTo>
                <a:lnTo>
                  <a:pt x="4570642" y="0"/>
                </a:lnTo>
                <a:lnTo>
                  <a:pt x="4570642" y="10414862"/>
                </a:lnTo>
                <a:lnTo>
                  <a:pt x="0" y="10414862"/>
                </a:lnTo>
                <a:lnTo>
                  <a:pt x="0" y="0"/>
                </a:lnTo>
                <a:close/>
              </a:path>
            </a:pathLst>
          </a:custGeom>
          <a:blipFill>
            <a:blip r:embed="rId10">
              <a:extLst>
                <a:ext uri="{96DAC541-7B7A-43D3-8B79-37D633B846F1}">
                  <asvg:svgBlip xmlns:asvg="http://schemas.microsoft.com/office/drawing/2016/SVG/main" r:embed="rId11"/>
                </a:ext>
              </a:extLst>
            </a:blip>
            <a:stretch>
              <a:fillRect l="-272614" r="-90054"/>
            </a:stretch>
          </a:blipFill>
        </p:spPr>
        <p:txBody>
          <a:bodyPr/>
          <a:lstStyle/>
          <a:p>
            <a:endParaRPr lang="he-IL"/>
          </a:p>
        </p:txBody>
      </p:sp>
      <p:sp>
        <p:nvSpPr>
          <p:cNvPr id="8" name="Freeform 8"/>
          <p:cNvSpPr/>
          <p:nvPr/>
        </p:nvSpPr>
        <p:spPr>
          <a:xfrm>
            <a:off x="14732050" y="110361"/>
            <a:ext cx="1945456" cy="2593941"/>
          </a:xfrm>
          <a:custGeom>
            <a:avLst/>
            <a:gdLst/>
            <a:ahLst/>
            <a:cxnLst/>
            <a:rect l="l" t="t" r="r" b="b"/>
            <a:pathLst>
              <a:path w="1945456" h="2593941">
                <a:moveTo>
                  <a:pt x="0" y="0"/>
                </a:moveTo>
                <a:lnTo>
                  <a:pt x="1945455" y="0"/>
                </a:lnTo>
                <a:lnTo>
                  <a:pt x="1945455" y="2593940"/>
                </a:lnTo>
                <a:lnTo>
                  <a:pt x="0" y="25939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he-IL"/>
          </a:p>
        </p:txBody>
      </p:sp>
      <p:sp>
        <p:nvSpPr>
          <p:cNvPr id="9" name="TextBox 9"/>
          <p:cNvSpPr txBox="1"/>
          <p:nvPr/>
        </p:nvSpPr>
        <p:spPr>
          <a:xfrm>
            <a:off x="503742" y="719977"/>
            <a:ext cx="14228308" cy="1077562"/>
          </a:xfrm>
          <a:prstGeom prst="rect">
            <a:avLst/>
          </a:prstGeom>
        </p:spPr>
        <p:txBody>
          <a:bodyPr lIns="0" tIns="0" rIns="0" bIns="0" rtlCol="0" anchor="t">
            <a:spAutoFit/>
          </a:bodyPr>
          <a:lstStyle/>
          <a:p>
            <a:pPr algn="l">
              <a:lnSpc>
                <a:spcPts val="8740"/>
              </a:lnSpc>
            </a:pPr>
            <a:r>
              <a:rPr lang="en-US" sz="6243" b="1">
                <a:solidFill>
                  <a:srgbClr val="000000"/>
                </a:solidFill>
                <a:latin typeface="Roboto Condensed Bold"/>
                <a:ea typeface="Roboto Condensed Bold"/>
                <a:cs typeface="Roboto Condensed Bold"/>
                <a:sym typeface="Roboto Condensed Bold"/>
              </a:rPr>
              <a:t>MAIN NON FUNCTIONAL REQUIREMENTS </a:t>
            </a:r>
          </a:p>
        </p:txBody>
      </p:sp>
      <p:sp>
        <p:nvSpPr>
          <p:cNvPr id="10" name="TextBox 10"/>
          <p:cNvSpPr txBox="1"/>
          <p:nvPr/>
        </p:nvSpPr>
        <p:spPr>
          <a:xfrm>
            <a:off x="17763525" y="9172575"/>
            <a:ext cx="257056" cy="688969"/>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Roboto Condensed Bold"/>
                <a:ea typeface="Roboto Condensed Bold"/>
                <a:cs typeface="Roboto Condensed Bold"/>
                <a:sym typeface="Roboto Condensed Bold"/>
              </a:rPr>
              <a:t>7</a:t>
            </a:r>
          </a:p>
        </p:txBody>
      </p:sp>
      <p:graphicFrame>
        <p:nvGraphicFramePr>
          <p:cNvPr id="11" name="טבלה 10">
            <a:extLst>
              <a:ext uri="{FF2B5EF4-FFF2-40B4-BE49-F238E27FC236}">
                <a16:creationId xmlns:a16="http://schemas.microsoft.com/office/drawing/2014/main" id="{FFF8E719-4C31-A4CD-1F2E-23DE1C1C90B6}"/>
              </a:ext>
            </a:extLst>
          </p:cNvPr>
          <p:cNvGraphicFramePr>
            <a:graphicFrameLocks noGrp="1"/>
          </p:cNvGraphicFramePr>
          <p:nvPr>
            <p:extLst>
              <p:ext uri="{D42A27DB-BD31-4B8C-83A1-F6EECF244321}">
                <p14:modId xmlns:p14="http://schemas.microsoft.com/office/powerpoint/2010/main" val="929125120"/>
              </p:ext>
            </p:extLst>
          </p:nvPr>
        </p:nvGraphicFramePr>
        <p:xfrm>
          <a:off x="838200" y="3154358"/>
          <a:ext cx="16062825" cy="6707185"/>
        </p:xfrm>
        <a:graphic>
          <a:graphicData uri="http://schemas.openxmlformats.org/drawingml/2006/table">
            <a:tbl>
              <a:tblPr rtl="1" firstRow="1" bandRow="1">
                <a:tableStyleId>{FABFCF23-3B69-468F-B69F-88F6DE6A72F2}</a:tableStyleId>
              </a:tblPr>
              <a:tblGrid>
                <a:gridCol w="3258115">
                  <a:extLst>
                    <a:ext uri="{9D8B030D-6E8A-4147-A177-3AD203B41FA5}">
                      <a16:colId xmlns:a16="http://schemas.microsoft.com/office/drawing/2014/main" val="210429390"/>
                    </a:ext>
                  </a:extLst>
                </a:gridCol>
                <a:gridCol w="10909267">
                  <a:extLst>
                    <a:ext uri="{9D8B030D-6E8A-4147-A177-3AD203B41FA5}">
                      <a16:colId xmlns:a16="http://schemas.microsoft.com/office/drawing/2014/main" val="2770393522"/>
                    </a:ext>
                  </a:extLst>
                </a:gridCol>
                <a:gridCol w="1895443">
                  <a:extLst>
                    <a:ext uri="{9D8B030D-6E8A-4147-A177-3AD203B41FA5}">
                      <a16:colId xmlns:a16="http://schemas.microsoft.com/office/drawing/2014/main" val="387385143"/>
                    </a:ext>
                  </a:extLst>
                </a:gridCol>
              </a:tblGrid>
              <a:tr h="978539">
                <a:tc>
                  <a:txBody>
                    <a:bodyPr/>
                    <a:lstStyle/>
                    <a:p>
                      <a:pPr algn="ctr" rtl="1"/>
                      <a:r>
                        <a:rPr lang="en-US" sz="2800" dirty="0"/>
                        <a:t>Type</a:t>
                      </a:r>
                      <a:endParaRPr lang="he-IL" sz="2000" dirty="0"/>
                    </a:p>
                  </a:txBody>
                  <a:tcPr/>
                </a:tc>
                <a:tc>
                  <a:txBody>
                    <a:bodyPr/>
                    <a:lstStyle/>
                    <a:p>
                      <a:pPr algn="ctr" rtl="1"/>
                      <a:r>
                        <a:rPr lang="en-US" sz="2800" dirty="0"/>
                        <a:t>Requirements</a:t>
                      </a:r>
                      <a:endParaRPr lang="he-IL" dirty="0"/>
                    </a:p>
                  </a:txBody>
                  <a:tcPr/>
                </a:tc>
                <a:tc>
                  <a:txBody>
                    <a:bodyPr/>
                    <a:lstStyle/>
                    <a:p>
                      <a:pPr algn="ctr" rtl="1"/>
                      <a:r>
                        <a:rPr lang="en-US" sz="2800" dirty="0">
                          <a:solidFill>
                            <a:schemeClr val="bg1"/>
                          </a:solidFill>
                        </a:rPr>
                        <a:t>Number</a:t>
                      </a:r>
                      <a:endParaRPr lang="he-IL" dirty="0">
                        <a:solidFill>
                          <a:schemeClr val="bg1"/>
                        </a:solidFill>
                      </a:endParaRPr>
                    </a:p>
                  </a:txBody>
                  <a:tcPr/>
                </a:tc>
                <a:extLst>
                  <a:ext uri="{0D108BD9-81ED-4DB2-BD59-A6C34878D82A}">
                    <a16:rowId xmlns:a16="http://schemas.microsoft.com/office/drawing/2014/main" val="4146461716"/>
                  </a:ext>
                </a:extLst>
              </a:tr>
              <a:tr h="1486685">
                <a:tc>
                  <a:txBody>
                    <a:bodyPr/>
                    <a:lstStyle/>
                    <a:p>
                      <a:pPr algn="l" rtl="1"/>
                      <a:r>
                        <a:rPr lang="en-US" sz="2400" b="0" u="none" strike="noStrike" kern="1200" dirty="0">
                          <a:solidFill>
                            <a:schemeClr val="dk1"/>
                          </a:solidFill>
                          <a:effectLst/>
                        </a:rPr>
                        <a:t>Usability</a:t>
                      </a:r>
                      <a:endParaRPr lang="en-US" sz="2400" b="0" i="0" u="none" strike="noStrike" kern="1200" dirty="0">
                        <a:solidFill>
                          <a:schemeClr val="dk1"/>
                        </a:solidFill>
                        <a:effectLst/>
                        <a:latin typeface="+mn-lt"/>
                        <a:ea typeface="+mn-ea"/>
                        <a:cs typeface="+mn-cs"/>
                      </a:endParaRPr>
                    </a:p>
                  </a:txBody>
                  <a:tcPr/>
                </a:tc>
                <a:tc>
                  <a:txBody>
                    <a:bodyPr/>
                    <a:lstStyle/>
                    <a:p>
                      <a:pPr algn="l" rtl="1"/>
                      <a:r>
                        <a:rPr lang="en-US" sz="2400" b="0" u="none" strike="noStrike" kern="1200" dirty="0">
                          <a:solidFill>
                            <a:schemeClr val="dk1"/>
                          </a:solidFill>
                          <a:effectLst/>
                        </a:rPr>
                        <a:t>To ensure a user-friendly interface for people with special needs, we will follow relevant standards like ISO 9241-171, which offers guidelines for making software accessible to users with disabilities.</a:t>
                      </a:r>
                      <a:endParaRPr lang="en-US" sz="2400" b="0" i="0" u="none" strike="noStrike" kern="1200" dirty="0">
                        <a:solidFill>
                          <a:schemeClr val="dk1"/>
                        </a:solidFill>
                        <a:effectLst/>
                        <a:latin typeface="+mn-lt"/>
                        <a:ea typeface="+mn-ea"/>
                        <a:cs typeface="+mn-cs"/>
                      </a:endParaRPr>
                    </a:p>
                  </a:txBody>
                  <a:tcPr/>
                </a:tc>
                <a:tc>
                  <a:txBody>
                    <a:bodyPr/>
                    <a:lstStyle/>
                    <a:p>
                      <a:pPr algn="l" rtl="1"/>
                      <a:r>
                        <a:rPr lang="en-US" sz="2400" dirty="0"/>
                        <a:t>1</a:t>
                      </a:r>
                      <a:endParaRPr lang="he-IL" sz="2400" dirty="0"/>
                    </a:p>
                  </a:txBody>
                  <a:tcPr/>
                </a:tc>
                <a:extLst>
                  <a:ext uri="{0D108BD9-81ED-4DB2-BD59-A6C34878D82A}">
                    <a16:rowId xmlns:a16="http://schemas.microsoft.com/office/drawing/2014/main" val="1190558479"/>
                  </a:ext>
                </a:extLst>
              </a:tr>
              <a:tr h="1486685">
                <a:tc>
                  <a:txBody>
                    <a:bodyPr/>
                    <a:lstStyle/>
                    <a:p>
                      <a:pPr algn="l" rtl="1"/>
                      <a:r>
                        <a:rPr lang="en-US" sz="2400" dirty="0"/>
                        <a:t>Performance</a:t>
                      </a:r>
                    </a:p>
                    <a:p>
                      <a:pPr algn="l" rtl="1"/>
                      <a:endParaRPr lang="en-US" sz="2400" dirty="0"/>
                    </a:p>
                    <a:p>
                      <a:pPr algn="l" rtl="1"/>
                      <a:endParaRPr lang="en-US" sz="2400" dirty="0"/>
                    </a:p>
                  </a:txBody>
                  <a:tcPr/>
                </a:tc>
                <a:tc>
                  <a:txBody>
                    <a:bodyPr/>
                    <a:lstStyle/>
                    <a:p>
                      <a:pPr algn="l" rtl="1"/>
                      <a:r>
                        <a:rPr lang="en-US" sz="2400" dirty="0"/>
                        <a:t>After completing the attendance process, the system will be ready for the next user within two second at most.</a:t>
                      </a:r>
                    </a:p>
                  </a:txBody>
                  <a:tcPr/>
                </a:tc>
                <a:tc>
                  <a:txBody>
                    <a:bodyPr/>
                    <a:lstStyle/>
                    <a:p>
                      <a:pPr algn="l" rtl="1"/>
                      <a:r>
                        <a:rPr lang="en-US" sz="2400" dirty="0"/>
                        <a:t>2</a:t>
                      </a:r>
                      <a:endParaRPr lang="he-IL" sz="2400" dirty="0"/>
                    </a:p>
                  </a:txBody>
                  <a:tcPr/>
                </a:tc>
                <a:extLst>
                  <a:ext uri="{0D108BD9-81ED-4DB2-BD59-A6C34878D82A}">
                    <a16:rowId xmlns:a16="http://schemas.microsoft.com/office/drawing/2014/main" val="576739894"/>
                  </a:ext>
                </a:extLst>
              </a:tr>
              <a:tr h="863016">
                <a:tc>
                  <a:txBody>
                    <a:bodyPr/>
                    <a:lstStyle/>
                    <a:p>
                      <a:pPr algn="l" rtl="1"/>
                      <a:r>
                        <a:rPr lang="en-US" sz="2400" dirty="0"/>
                        <a:t>Scalability</a:t>
                      </a:r>
                    </a:p>
                  </a:txBody>
                  <a:tcPr/>
                </a:tc>
                <a:tc>
                  <a:txBody>
                    <a:bodyPr/>
                    <a:lstStyle/>
                    <a:p>
                      <a:pPr algn="l" rtl="1"/>
                      <a:r>
                        <a:rPr lang="en-US" sz="2400" dirty="0"/>
                        <a:t>The system will support up to 1000 users without any degradation in performance.</a:t>
                      </a:r>
                    </a:p>
                  </a:txBody>
                  <a:tcPr/>
                </a:tc>
                <a:tc>
                  <a:txBody>
                    <a:bodyPr/>
                    <a:lstStyle/>
                    <a:p>
                      <a:pPr algn="l" rtl="1"/>
                      <a:r>
                        <a:rPr lang="en-US" sz="2400" dirty="0"/>
                        <a:t>3</a:t>
                      </a:r>
                      <a:endParaRPr lang="he-IL" sz="2400" dirty="0"/>
                    </a:p>
                  </a:txBody>
                  <a:tcPr/>
                </a:tc>
                <a:extLst>
                  <a:ext uri="{0D108BD9-81ED-4DB2-BD59-A6C34878D82A}">
                    <a16:rowId xmlns:a16="http://schemas.microsoft.com/office/drawing/2014/main" val="2200658474"/>
                  </a:ext>
                </a:extLst>
              </a:tr>
              <a:tr h="863016">
                <a:tc>
                  <a:txBody>
                    <a:bodyPr/>
                    <a:lstStyle/>
                    <a:p>
                      <a:pPr algn="l" rtl="1"/>
                      <a:r>
                        <a:rPr lang="en-US" sz="2400" dirty="0"/>
                        <a:t>Availability</a:t>
                      </a:r>
                    </a:p>
                  </a:txBody>
                  <a:tcPr/>
                </a:tc>
                <a:tc>
                  <a:txBody>
                    <a:bodyPr/>
                    <a:lstStyle/>
                    <a:p>
                      <a:pPr algn="l" rtl="1"/>
                      <a:r>
                        <a:rPr lang="en-US" sz="2400" dirty="0"/>
                        <a:t>The system will be available to perform operations at least 99% of the time each day.</a:t>
                      </a:r>
                    </a:p>
                  </a:txBody>
                  <a:tcPr/>
                </a:tc>
                <a:tc>
                  <a:txBody>
                    <a:bodyPr/>
                    <a:lstStyle/>
                    <a:p>
                      <a:pPr algn="l" rtl="1"/>
                      <a:r>
                        <a:rPr lang="en-US" sz="2400" dirty="0"/>
                        <a:t>4</a:t>
                      </a:r>
                      <a:endParaRPr lang="he-IL" sz="2400" dirty="0"/>
                    </a:p>
                  </a:txBody>
                  <a:tcPr/>
                </a:tc>
                <a:extLst>
                  <a:ext uri="{0D108BD9-81ED-4DB2-BD59-A6C34878D82A}">
                    <a16:rowId xmlns:a16="http://schemas.microsoft.com/office/drawing/2014/main" val="4045974483"/>
                  </a:ext>
                </a:extLst>
              </a:tr>
              <a:tr h="1029244">
                <a:tc>
                  <a:txBody>
                    <a:bodyPr/>
                    <a:lstStyle/>
                    <a:p>
                      <a:pPr algn="l" rtl="1"/>
                      <a:r>
                        <a:rPr lang="en-US" sz="2400" dirty="0"/>
                        <a:t>management</a:t>
                      </a:r>
                    </a:p>
                    <a:p>
                      <a:pPr algn="l" rtl="1"/>
                      <a:endParaRPr lang="en-US" sz="2400" dirty="0"/>
                    </a:p>
                  </a:txBody>
                  <a:tcPr/>
                </a:tc>
                <a:tc>
                  <a:txBody>
                    <a:bodyPr/>
                    <a:lstStyle/>
                    <a:p>
                      <a:pPr algn="l" rtl="1"/>
                      <a:r>
                        <a:rPr lang="en-US" sz="2400" dirty="0"/>
                        <a:t>The system will allow manager to manage staff members roles and permissions.</a:t>
                      </a:r>
                    </a:p>
                  </a:txBody>
                  <a:tcPr/>
                </a:tc>
                <a:tc>
                  <a:txBody>
                    <a:bodyPr/>
                    <a:lstStyle/>
                    <a:p>
                      <a:pPr algn="l" rtl="1"/>
                      <a:r>
                        <a:rPr lang="en-US" sz="2400" dirty="0"/>
                        <a:t>5</a:t>
                      </a:r>
                      <a:endParaRPr lang="he-IL" sz="2400" dirty="0"/>
                    </a:p>
                  </a:txBody>
                  <a:tcPr/>
                </a:tc>
                <a:extLst>
                  <a:ext uri="{0D108BD9-81ED-4DB2-BD59-A6C34878D82A}">
                    <a16:rowId xmlns:a16="http://schemas.microsoft.com/office/drawing/2014/main" val="392518875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4322" t="-335" r="-15397" b="-30781"/>
            </a:stretch>
          </a:blipFill>
        </p:spPr>
        <p:txBody>
          <a:bodyPr/>
          <a:lstStyle/>
          <a:p>
            <a:endParaRPr lang="he-IL"/>
          </a:p>
        </p:txBody>
      </p:sp>
      <p:sp>
        <p:nvSpPr>
          <p:cNvPr id="3" name="Freeform 3"/>
          <p:cNvSpPr/>
          <p:nvPr/>
        </p:nvSpPr>
        <p:spPr>
          <a:xfrm rot="-3676525">
            <a:off x="-8429761" y="-2999337"/>
            <a:ext cx="19479700" cy="9593752"/>
          </a:xfrm>
          <a:custGeom>
            <a:avLst/>
            <a:gdLst/>
            <a:ahLst/>
            <a:cxnLst/>
            <a:rect l="l" t="t" r="r" b="b"/>
            <a:pathLst>
              <a:path w="19479700" h="9593752">
                <a:moveTo>
                  <a:pt x="0" y="0"/>
                </a:moveTo>
                <a:lnTo>
                  <a:pt x="19479699" y="0"/>
                </a:lnTo>
                <a:lnTo>
                  <a:pt x="19479699" y="9593752"/>
                </a:lnTo>
                <a:lnTo>
                  <a:pt x="0" y="9593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rot="9957232">
            <a:off x="1901701" y="3249168"/>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5" name="Freeform 5"/>
          <p:cNvSpPr/>
          <p:nvPr/>
        </p:nvSpPr>
        <p:spPr>
          <a:xfrm rot="-10800000">
            <a:off x="13292319" y="-840590"/>
            <a:ext cx="4995681" cy="3434531"/>
          </a:xfrm>
          <a:custGeom>
            <a:avLst/>
            <a:gdLst/>
            <a:ahLst/>
            <a:cxnLst/>
            <a:rect l="l" t="t" r="r" b="b"/>
            <a:pathLst>
              <a:path w="4995681" h="3434531">
                <a:moveTo>
                  <a:pt x="0" y="0"/>
                </a:moveTo>
                <a:lnTo>
                  <a:pt x="4995681" y="0"/>
                </a:lnTo>
                <a:lnTo>
                  <a:pt x="4995681" y="3434531"/>
                </a:lnTo>
                <a:lnTo>
                  <a:pt x="0" y="3434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6" name="Freeform 6"/>
          <p:cNvSpPr/>
          <p:nvPr/>
        </p:nvSpPr>
        <p:spPr>
          <a:xfrm rot="-5400000">
            <a:off x="283890" y="-1885036"/>
            <a:ext cx="4570642" cy="10414862"/>
          </a:xfrm>
          <a:custGeom>
            <a:avLst/>
            <a:gdLst/>
            <a:ahLst/>
            <a:cxnLst/>
            <a:rect l="l" t="t" r="r" b="b"/>
            <a:pathLst>
              <a:path w="4570642" h="10414862">
                <a:moveTo>
                  <a:pt x="0" y="0"/>
                </a:moveTo>
                <a:lnTo>
                  <a:pt x="4570642" y="0"/>
                </a:lnTo>
                <a:lnTo>
                  <a:pt x="4570642" y="10414862"/>
                </a:lnTo>
                <a:lnTo>
                  <a:pt x="0" y="10414862"/>
                </a:lnTo>
                <a:lnTo>
                  <a:pt x="0" y="0"/>
                </a:lnTo>
                <a:close/>
              </a:path>
            </a:pathLst>
          </a:custGeom>
          <a:blipFill>
            <a:blip r:embed="rId10">
              <a:extLst>
                <a:ext uri="{96DAC541-7B7A-43D3-8B79-37D633B846F1}">
                  <asvg:svgBlip xmlns:asvg="http://schemas.microsoft.com/office/drawing/2016/SVG/main" r:embed="rId11"/>
                </a:ext>
              </a:extLst>
            </a:blip>
            <a:stretch>
              <a:fillRect l="-272614" r="-90054"/>
            </a:stretch>
          </a:blipFill>
        </p:spPr>
        <p:txBody>
          <a:bodyPr/>
          <a:lstStyle/>
          <a:p>
            <a:endParaRPr lang="he-IL"/>
          </a:p>
        </p:txBody>
      </p:sp>
      <p:sp>
        <p:nvSpPr>
          <p:cNvPr id="7" name="Freeform 7"/>
          <p:cNvSpPr/>
          <p:nvPr/>
        </p:nvSpPr>
        <p:spPr>
          <a:xfrm>
            <a:off x="890859" y="1556799"/>
            <a:ext cx="16506283" cy="8101834"/>
          </a:xfrm>
          <a:custGeom>
            <a:avLst/>
            <a:gdLst/>
            <a:ahLst/>
            <a:cxnLst/>
            <a:rect l="l" t="t" r="r" b="b"/>
            <a:pathLst>
              <a:path w="16506283" h="8101834">
                <a:moveTo>
                  <a:pt x="0" y="0"/>
                </a:moveTo>
                <a:lnTo>
                  <a:pt x="16506282" y="0"/>
                </a:lnTo>
                <a:lnTo>
                  <a:pt x="16506282" y="8101834"/>
                </a:lnTo>
                <a:lnTo>
                  <a:pt x="0" y="8101834"/>
                </a:lnTo>
                <a:lnTo>
                  <a:pt x="0" y="0"/>
                </a:lnTo>
                <a:close/>
              </a:path>
            </a:pathLst>
          </a:custGeom>
          <a:blipFill>
            <a:blip r:embed="rId12"/>
            <a:stretch>
              <a:fillRect/>
            </a:stretch>
          </a:blipFill>
        </p:spPr>
        <p:txBody>
          <a:bodyPr/>
          <a:lstStyle/>
          <a:p>
            <a:endParaRPr lang="he-IL"/>
          </a:p>
        </p:txBody>
      </p:sp>
      <p:sp>
        <p:nvSpPr>
          <p:cNvPr id="8" name="TextBox 8"/>
          <p:cNvSpPr txBox="1"/>
          <p:nvPr/>
        </p:nvSpPr>
        <p:spPr>
          <a:xfrm>
            <a:off x="6247954" y="321726"/>
            <a:ext cx="5792092" cy="1917695"/>
          </a:xfrm>
          <a:prstGeom prst="rect">
            <a:avLst/>
          </a:prstGeom>
        </p:spPr>
        <p:txBody>
          <a:bodyPr lIns="0" tIns="0" rIns="0" bIns="0" rtlCol="0" anchor="t">
            <a:spAutoFit/>
          </a:bodyPr>
          <a:lstStyle/>
          <a:p>
            <a:pPr algn="l">
              <a:lnSpc>
                <a:spcPts val="7700"/>
              </a:lnSpc>
            </a:pPr>
            <a:r>
              <a:rPr lang="en-US" sz="5500" b="1">
                <a:solidFill>
                  <a:srgbClr val="000000"/>
                </a:solidFill>
                <a:latin typeface="Roboto Condensed Bold"/>
                <a:ea typeface="Roboto Condensed Bold"/>
                <a:cs typeface="Roboto Condensed Bold"/>
                <a:sym typeface="Roboto Condensed Bold"/>
              </a:rPr>
              <a:t>USE CASE DIAGRAM</a:t>
            </a:r>
          </a:p>
          <a:p>
            <a:pPr algn="l">
              <a:lnSpc>
                <a:spcPts val="7700"/>
              </a:lnSpc>
            </a:pPr>
            <a:endParaRPr lang="en-US" sz="5500" b="1">
              <a:solidFill>
                <a:srgbClr val="000000"/>
              </a:solidFill>
              <a:latin typeface="Roboto Condensed Bold"/>
              <a:ea typeface="Roboto Condensed Bold"/>
              <a:cs typeface="Roboto Condensed Bold"/>
              <a:sym typeface="Roboto Condensed Bold"/>
            </a:endParaRPr>
          </a:p>
        </p:txBody>
      </p:sp>
      <p:sp>
        <p:nvSpPr>
          <p:cNvPr id="9" name="TextBox 9"/>
          <p:cNvSpPr txBox="1"/>
          <p:nvPr/>
        </p:nvSpPr>
        <p:spPr>
          <a:xfrm>
            <a:off x="17763525" y="9172575"/>
            <a:ext cx="257056" cy="688969"/>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Roboto Condensed Bold"/>
                <a:ea typeface="Roboto Condensed Bold"/>
                <a:cs typeface="Roboto Condensed Bold"/>
                <a:sym typeface="Roboto Condensed 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4322" t="-335" r="-15397" b="-30781"/>
            </a:stretch>
          </a:blipFill>
        </p:spPr>
        <p:txBody>
          <a:bodyPr/>
          <a:lstStyle/>
          <a:p>
            <a:endParaRPr lang="he-IL"/>
          </a:p>
        </p:txBody>
      </p:sp>
      <p:sp>
        <p:nvSpPr>
          <p:cNvPr id="3" name="Freeform 3"/>
          <p:cNvSpPr/>
          <p:nvPr/>
        </p:nvSpPr>
        <p:spPr>
          <a:xfrm rot="-3676525">
            <a:off x="-8429761" y="-2999337"/>
            <a:ext cx="19479700" cy="9593752"/>
          </a:xfrm>
          <a:custGeom>
            <a:avLst/>
            <a:gdLst/>
            <a:ahLst/>
            <a:cxnLst/>
            <a:rect l="l" t="t" r="r" b="b"/>
            <a:pathLst>
              <a:path w="19479700" h="9593752">
                <a:moveTo>
                  <a:pt x="0" y="0"/>
                </a:moveTo>
                <a:lnTo>
                  <a:pt x="19479699" y="0"/>
                </a:lnTo>
                <a:lnTo>
                  <a:pt x="19479699" y="9593752"/>
                </a:lnTo>
                <a:lnTo>
                  <a:pt x="0" y="9593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rot="9957232">
            <a:off x="1901701" y="3249168"/>
            <a:ext cx="19479700" cy="9593752"/>
          </a:xfrm>
          <a:custGeom>
            <a:avLst/>
            <a:gdLst/>
            <a:ahLst/>
            <a:cxnLst/>
            <a:rect l="l" t="t" r="r" b="b"/>
            <a:pathLst>
              <a:path w="19479700" h="9593752">
                <a:moveTo>
                  <a:pt x="0" y="0"/>
                </a:moveTo>
                <a:lnTo>
                  <a:pt x="19479700" y="0"/>
                </a:lnTo>
                <a:lnTo>
                  <a:pt x="19479700" y="9593752"/>
                </a:lnTo>
                <a:lnTo>
                  <a:pt x="0" y="9593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5" name="Freeform 5"/>
          <p:cNvSpPr/>
          <p:nvPr/>
        </p:nvSpPr>
        <p:spPr>
          <a:xfrm rot="-10800000">
            <a:off x="13292319" y="-840590"/>
            <a:ext cx="4995681" cy="3434531"/>
          </a:xfrm>
          <a:custGeom>
            <a:avLst/>
            <a:gdLst/>
            <a:ahLst/>
            <a:cxnLst/>
            <a:rect l="l" t="t" r="r" b="b"/>
            <a:pathLst>
              <a:path w="4995681" h="3434531">
                <a:moveTo>
                  <a:pt x="0" y="0"/>
                </a:moveTo>
                <a:lnTo>
                  <a:pt x="4995681" y="0"/>
                </a:lnTo>
                <a:lnTo>
                  <a:pt x="4995681" y="3434531"/>
                </a:lnTo>
                <a:lnTo>
                  <a:pt x="0" y="3434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6" name="Freeform 6"/>
          <p:cNvSpPr/>
          <p:nvPr/>
        </p:nvSpPr>
        <p:spPr>
          <a:xfrm rot="-5400000">
            <a:off x="283890" y="-1885036"/>
            <a:ext cx="4570642" cy="10414862"/>
          </a:xfrm>
          <a:custGeom>
            <a:avLst/>
            <a:gdLst/>
            <a:ahLst/>
            <a:cxnLst/>
            <a:rect l="l" t="t" r="r" b="b"/>
            <a:pathLst>
              <a:path w="4570642" h="10414862">
                <a:moveTo>
                  <a:pt x="0" y="0"/>
                </a:moveTo>
                <a:lnTo>
                  <a:pt x="4570642" y="0"/>
                </a:lnTo>
                <a:lnTo>
                  <a:pt x="4570642" y="10414862"/>
                </a:lnTo>
                <a:lnTo>
                  <a:pt x="0" y="10414862"/>
                </a:lnTo>
                <a:lnTo>
                  <a:pt x="0" y="0"/>
                </a:lnTo>
                <a:close/>
              </a:path>
            </a:pathLst>
          </a:custGeom>
          <a:blipFill>
            <a:blip r:embed="rId10">
              <a:extLst>
                <a:ext uri="{96DAC541-7B7A-43D3-8B79-37D633B846F1}">
                  <asvg:svgBlip xmlns:asvg="http://schemas.microsoft.com/office/drawing/2016/SVG/main" r:embed="rId11"/>
                </a:ext>
              </a:extLst>
            </a:blip>
            <a:stretch>
              <a:fillRect l="-272614" r="-90054"/>
            </a:stretch>
          </a:blipFill>
        </p:spPr>
        <p:txBody>
          <a:bodyPr/>
          <a:lstStyle/>
          <a:p>
            <a:endParaRPr lang="he-IL"/>
          </a:p>
        </p:txBody>
      </p:sp>
      <p:sp>
        <p:nvSpPr>
          <p:cNvPr id="7" name="Freeform 7"/>
          <p:cNvSpPr/>
          <p:nvPr/>
        </p:nvSpPr>
        <p:spPr>
          <a:xfrm>
            <a:off x="3764353" y="1202017"/>
            <a:ext cx="10721941" cy="8780807"/>
          </a:xfrm>
          <a:custGeom>
            <a:avLst/>
            <a:gdLst/>
            <a:ahLst/>
            <a:cxnLst/>
            <a:rect l="l" t="t" r="r" b="b"/>
            <a:pathLst>
              <a:path w="10721941" h="8780807">
                <a:moveTo>
                  <a:pt x="0" y="0"/>
                </a:moveTo>
                <a:lnTo>
                  <a:pt x="10721941" y="0"/>
                </a:lnTo>
                <a:lnTo>
                  <a:pt x="10721941" y="8780807"/>
                </a:lnTo>
                <a:lnTo>
                  <a:pt x="0" y="8780807"/>
                </a:lnTo>
                <a:lnTo>
                  <a:pt x="0" y="0"/>
                </a:lnTo>
                <a:close/>
              </a:path>
            </a:pathLst>
          </a:custGeom>
          <a:blipFill>
            <a:blip r:embed="rId12"/>
            <a:stretch>
              <a:fillRect/>
            </a:stretch>
          </a:blipFill>
        </p:spPr>
        <p:txBody>
          <a:bodyPr/>
          <a:lstStyle/>
          <a:p>
            <a:endParaRPr lang="he-IL"/>
          </a:p>
        </p:txBody>
      </p:sp>
      <p:sp>
        <p:nvSpPr>
          <p:cNvPr id="8" name="TextBox 8"/>
          <p:cNvSpPr txBox="1"/>
          <p:nvPr/>
        </p:nvSpPr>
        <p:spPr>
          <a:xfrm>
            <a:off x="6229278" y="21076"/>
            <a:ext cx="5792092" cy="1917695"/>
          </a:xfrm>
          <a:prstGeom prst="rect">
            <a:avLst/>
          </a:prstGeom>
        </p:spPr>
        <p:txBody>
          <a:bodyPr lIns="0" tIns="0" rIns="0" bIns="0" rtlCol="0" anchor="t">
            <a:spAutoFit/>
          </a:bodyPr>
          <a:lstStyle/>
          <a:p>
            <a:pPr algn="l">
              <a:lnSpc>
                <a:spcPts val="7700"/>
              </a:lnSpc>
            </a:pPr>
            <a:r>
              <a:rPr lang="en-US" sz="5500" b="1">
                <a:solidFill>
                  <a:srgbClr val="000000"/>
                </a:solidFill>
                <a:latin typeface="Roboto Condensed Bold"/>
                <a:ea typeface="Roboto Condensed Bold"/>
                <a:cs typeface="Roboto Condensed Bold"/>
                <a:sym typeface="Roboto Condensed Bold"/>
              </a:rPr>
              <a:t>CLASS DIAGRAM</a:t>
            </a:r>
          </a:p>
          <a:p>
            <a:pPr algn="l">
              <a:lnSpc>
                <a:spcPts val="7700"/>
              </a:lnSpc>
            </a:pPr>
            <a:endParaRPr lang="en-US" sz="5500" b="1">
              <a:solidFill>
                <a:srgbClr val="000000"/>
              </a:solidFill>
              <a:latin typeface="Roboto Condensed Bold"/>
              <a:ea typeface="Roboto Condensed Bold"/>
              <a:cs typeface="Roboto Condensed Bold"/>
              <a:sym typeface="Roboto Condensed Bold"/>
            </a:endParaRPr>
          </a:p>
        </p:txBody>
      </p:sp>
      <p:sp>
        <p:nvSpPr>
          <p:cNvPr id="9" name="TextBox 9"/>
          <p:cNvSpPr txBox="1"/>
          <p:nvPr/>
        </p:nvSpPr>
        <p:spPr>
          <a:xfrm>
            <a:off x="17763525" y="9172575"/>
            <a:ext cx="257056" cy="688969"/>
          </a:xfrm>
          <a:prstGeom prst="rect">
            <a:avLst/>
          </a:prstGeom>
        </p:spPr>
        <p:txBody>
          <a:bodyPr lIns="0" tIns="0" rIns="0" bIns="0" rtlCol="0" anchor="t">
            <a:spAutoFit/>
          </a:bodyPr>
          <a:lstStyle/>
          <a:p>
            <a:pPr algn="ctr">
              <a:lnSpc>
                <a:spcPts val="5600"/>
              </a:lnSpc>
              <a:spcBef>
                <a:spcPct val="0"/>
              </a:spcBef>
            </a:pPr>
            <a:r>
              <a:rPr lang="en-US" sz="4000" b="1">
                <a:solidFill>
                  <a:srgbClr val="000000"/>
                </a:solidFill>
                <a:latin typeface="Roboto Condensed Bold"/>
                <a:ea typeface="Roboto Condensed Bold"/>
                <a:cs typeface="Roboto Condensed Bold"/>
                <a:sym typeface="Roboto Condensed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616</TotalTime>
  <Words>2036</Words>
  <Application>Microsoft Macintosh PowerPoint</Application>
  <PresentationFormat>מותאם אישית</PresentationFormat>
  <Paragraphs>234</Paragraphs>
  <Slides>17</Slides>
  <Notes>16</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17</vt:i4>
      </vt:variant>
    </vt:vector>
  </HeadingPairs>
  <TitlesOfParts>
    <vt:vector size="24" baseType="lpstr">
      <vt:lpstr>Roboto Condensed Bold</vt:lpstr>
      <vt:lpstr>Roboto Condensed</vt:lpstr>
      <vt:lpstr>Aptos</vt:lpstr>
      <vt:lpstr>Arial</vt:lpstr>
      <vt:lpstr>Times New Roman</vt:lpstr>
      <vt:lpstr>Calibri</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management system– Carmey Gil Center</dc:title>
  <cp:lastModifiedBy>בר שמעון מלכה</cp:lastModifiedBy>
  <cp:revision>2</cp:revision>
  <dcterms:created xsi:type="dcterms:W3CDTF">2006-08-16T00:00:00Z</dcterms:created>
  <dcterms:modified xsi:type="dcterms:W3CDTF">2024-09-07T08:43:57Z</dcterms:modified>
  <dc:identifier>DAGP5_GfuXU</dc:identifier>
</cp:coreProperties>
</file>